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72" r:id="rId2"/>
    <p:sldId id="259" r:id="rId3"/>
    <p:sldId id="275" r:id="rId4"/>
    <p:sldId id="274" r:id="rId5"/>
    <p:sldId id="277" r:id="rId6"/>
    <p:sldId id="257" r:id="rId7"/>
    <p:sldId id="258" r:id="rId8"/>
    <p:sldId id="260" r:id="rId9"/>
    <p:sldId id="261" r:id="rId10"/>
    <p:sldId id="262" r:id="rId11"/>
    <p:sldId id="263" r:id="rId12"/>
    <p:sldId id="267" r:id="rId13"/>
    <p:sldId id="264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FF66"/>
    <a:srgbClr val="660066"/>
    <a:srgbClr val="0066FF"/>
    <a:srgbClr val="660033"/>
    <a:srgbClr val="D00EAB"/>
    <a:srgbClr val="054305"/>
    <a:srgbClr val="900A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5924A2-5D09-4FB8-B435-595F91E6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0484" name="Місце для номера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2BD71-9753-4714-8967-B850816F895F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255AB-D0C2-49F2-BF87-340565F63B22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и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735263" y="5149850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solidFill>
                  <a:srgbClr val="99FF33"/>
                </a:solidFill>
              </a:rPr>
              <a:t>Просмотр</a:t>
            </a:r>
          </a:p>
        </p:txBody>
      </p:sp>
      <p:sp>
        <p:nvSpPr>
          <p:cNvPr id="5" name="Rectangle 12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2843213" y="4797425"/>
            <a:ext cx="3457575" cy="9366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9250" y="2693988"/>
            <a:ext cx="5903913" cy="15271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56325" y="4365625"/>
            <a:ext cx="2771775" cy="21590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D643-297A-4538-8659-1E10E1BD2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5B67-2979-44CD-8241-2F70A2F07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83247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83247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8D8F-3ADB-4AD4-A1BA-615AAD7CE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ED5E8-88F2-4DEC-A90D-20F03A8CA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2A2E-5840-4D87-91AC-052A4828C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79E8-08CB-44DC-A7AD-A46C95956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AC732-212E-48AA-AEFD-14ADE8EDA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2B2E-0377-44A7-A43B-19F214C05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4FAC7-8821-4474-A1BE-74FE23CFB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DCE1-3920-4E17-B4E1-12D24B741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0BD02-C261-4F15-B5F1-5CB8D5AC6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79388" y="293688"/>
            <a:ext cx="8785225" cy="6159500"/>
          </a:xfrm>
          <a:prstGeom prst="roundRect">
            <a:avLst>
              <a:gd name="adj" fmla="val 4741"/>
            </a:avLst>
          </a:prstGeom>
          <a:solidFill>
            <a:schemeClr val="accent1">
              <a:alpha val="80000"/>
            </a:schemeClr>
          </a:solidFill>
          <a:ln w="57150">
            <a:solidFill>
              <a:srgbClr val="66CCFF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D572E9-74FE-4A05-B21F-FBDC90687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74" grpId="0"/>
      <p:bldP spid="307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Font typeface="Webdings" pitchFamily="18" charset="2"/>
        <a:buBlip>
          <a:blip r:embed="rId14"/>
        </a:buBlip>
        <a:defRPr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50000"/>
        <a:buFont typeface="Wingdings" pitchFamily="2" charset="2"/>
        <a:buBlip>
          <a:blip r:embed="rId15"/>
        </a:buBlip>
        <a:defRPr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16"/>
        </a:buBlip>
        <a:defRPr sz="16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50000"/>
        <a:buFont typeface="Arial" charset="0"/>
        <a:buBlip>
          <a:blip r:embed="rId17"/>
        </a:buBlip>
        <a:defRPr sz="14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50000"/>
        <a:buFont typeface="Arial" charset="0"/>
        <a:buBlip>
          <a:blip r:embed="rId18"/>
        </a:buBlip>
        <a:defRPr sz="14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50000"/>
        <a:buFont typeface="Arial" charset="0"/>
        <a:buBlip>
          <a:blip r:embed="rId18"/>
        </a:buBlip>
        <a:defRPr sz="14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50000"/>
        <a:buFont typeface="Arial" charset="0"/>
        <a:buBlip>
          <a:blip r:embed="rId18"/>
        </a:buBlip>
        <a:defRPr sz="14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50000"/>
        <a:buFont typeface="Arial" charset="0"/>
        <a:buBlip>
          <a:blip r:embed="rId18"/>
        </a:buBlip>
        <a:defRPr sz="14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50000"/>
        <a:buFont typeface="Arial" charset="0"/>
        <a:buBlip>
          <a:blip r:embed="rId18"/>
        </a:buBlip>
        <a:defRPr sz="14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86438" y="4857760"/>
            <a:ext cx="3357562" cy="1571636"/>
          </a:xfrm>
        </p:spPr>
        <p:txBody>
          <a:bodyPr/>
          <a:lstStyle/>
          <a:p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Доповідач:</a:t>
            </a:r>
          </a:p>
          <a:p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Яковенко </a:t>
            </a:r>
          </a:p>
          <a:p>
            <a:r>
              <a:rPr lang="uk-UA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Валентина Миколаївна – вихователь-методист</a:t>
            </a:r>
          </a:p>
          <a:p>
            <a:endParaRPr lang="en-US" sz="3600" dirty="0" smtClean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071546"/>
            <a:ext cx="350039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Комунальний заклад </a:t>
            </a:r>
          </a:p>
          <a:p>
            <a:pPr>
              <a:defRPr/>
            </a:pPr>
            <a:r>
              <a:rPr lang="uk-UA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«Дошкільний навчальний заклад (ясла-садок) № 441 комбінованого типу Харківської міської ради»</a:t>
            </a:r>
            <a:endParaRPr lang="uk-UA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endParaRPr lang="uk-UA" sz="2400" dirty="0">
              <a:latin typeface="Arial" pitchFamily="34" charset="0"/>
            </a:endParaRPr>
          </a:p>
        </p:txBody>
      </p:sp>
      <p:pic>
        <p:nvPicPr>
          <p:cNvPr id="4100" name="Рисунок 6" descr="48103636_1251528138_06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86180" y="264318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лешь ДНЗ 44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57628"/>
            <a:ext cx="5072034" cy="3000372"/>
          </a:xfrm>
          <a:prstGeom prst="cloud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</p:spPr>
      </p:pic>
      <p:sp>
        <p:nvSpPr>
          <p:cNvPr id="11" name="Виноска-хмарка 10"/>
          <p:cNvSpPr/>
          <p:nvPr/>
        </p:nvSpPr>
        <p:spPr>
          <a:xfrm>
            <a:off x="4572000" y="0"/>
            <a:ext cx="4572000" cy="25003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2786058"/>
            <a:ext cx="9144000" cy="6155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Інформаційні технології в дошкільній освіті</a:t>
            </a:r>
            <a:endParaRPr lang="ru-RU" sz="34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C:\Documents and Settings\Administrator\Мои документы\Детский сад\ФОТО\группы\IMG_83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57166"/>
            <a:ext cx="27146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57224" y="357166"/>
            <a:ext cx="785818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Рівень </a:t>
            </a:r>
            <a:r>
              <a:rPr lang="uk-UA" sz="28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</a:t>
            </a:r>
            <a:r>
              <a:rPr lang="en-US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28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ютерної</a:t>
            </a:r>
            <a:r>
              <a:rPr lang="uk-UA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грамотності педагогічних працівників</a:t>
            </a:r>
            <a:endParaRPr lang="ru-RU" sz="28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1428750"/>
          <a:ext cx="9144000" cy="5429250"/>
        </p:xfrm>
        <a:graphic>
          <a:graphicData uri="http://schemas.openxmlformats.org/presentationml/2006/ole">
            <p:oleObj spid="_x0000_s1026" r:id="rId3" imgW="9144793" imgH="5432007" progId="Excel.Sheet.8">
              <p:embed/>
            </p:oleObj>
          </a:graphicData>
        </a:graphic>
      </p:graphicFrame>
      <p:pic>
        <p:nvPicPr>
          <p:cNvPr id="1028" name="Picture 5" descr="D:\сайт\News\48103361_1251526926_04_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3429000"/>
            <a:ext cx="250031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63" y="1928813"/>
            <a:ext cx="8643937" cy="4090987"/>
            <a:chOff x="415" y="1296"/>
            <a:chExt cx="5101" cy="2414"/>
          </a:xfrm>
        </p:grpSpPr>
        <p:sp>
          <p:nvSpPr>
            <p:cNvPr id="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6" name="Oval 5"/>
            <p:cNvSpPr>
              <a:spLocks noChangeArrowheads="1"/>
            </p:cNvSpPr>
            <p:nvPr/>
          </p:nvSpPr>
          <p:spPr bwMode="gray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Oval 8"/>
            <p:cNvSpPr>
              <a:spLocks noChangeArrowheads="1"/>
            </p:cNvSpPr>
            <p:nvPr/>
          </p:nvSpPr>
          <p:spPr bwMode="gray">
            <a:xfrm rot="-1543677">
              <a:off x="3456" y="31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gray">
            <a:xfrm>
              <a:off x="2059" y="1296"/>
              <a:ext cx="1686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300" name="Oval 11"/>
            <p:cNvSpPr>
              <a:spLocks noChangeArrowheads="1"/>
            </p:cNvSpPr>
            <p:nvPr/>
          </p:nvSpPr>
          <p:spPr bwMode="gray">
            <a:xfrm>
              <a:off x="584" y="1878"/>
              <a:ext cx="1771" cy="694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2301" name="Oval 12"/>
            <p:cNvSpPr>
              <a:spLocks noChangeArrowheads="1"/>
            </p:cNvSpPr>
            <p:nvPr/>
          </p:nvSpPr>
          <p:spPr bwMode="gray">
            <a:xfrm>
              <a:off x="415" y="3016"/>
              <a:ext cx="1855" cy="694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2302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1794" cy="694"/>
            </a:xfrm>
            <a:prstGeom prst="ellipse">
              <a:avLst/>
            </a:prstGeom>
            <a:gradFill rotWithShape="1">
              <a:gsLst>
                <a:gs pos="0">
                  <a:srgbClr val="3F1260"/>
                </a:gs>
                <a:gs pos="50000">
                  <a:srgbClr val="5E1F8D"/>
                </a:gs>
                <a:gs pos="100000">
                  <a:srgbClr val="7128A8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2303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1444" cy="695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gray">
            <a:xfrm>
              <a:off x="662" y="2089"/>
              <a:ext cx="169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uk-UA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Мотивація педагогів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gray">
            <a:xfrm>
              <a:off x="2228" y="1414"/>
              <a:ext cx="144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uk-U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Анкетування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4058" y="1625"/>
              <a:ext cx="145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uk-UA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Ініціативна група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3113" y="2912"/>
              <a:ext cx="175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uk-UA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Належні умови праці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gray">
            <a:xfrm>
              <a:off x="500" y="3227"/>
              <a:ext cx="206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Визначення напрямку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1285" name="Text Box 20"/>
            <p:cNvSpPr txBox="1">
              <a:spLocks noChangeArrowheads="1"/>
            </p:cNvSpPr>
            <p:nvPr/>
          </p:nvSpPr>
          <p:spPr bwMode="gray">
            <a:xfrm rot="-1244394">
              <a:off x="2076" y="2235"/>
              <a:ext cx="200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r>
                <a:rPr lang="ru-RU" sz="2800" b="1" dirty="0" err="1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Впровадження</a:t>
              </a:r>
              <a:r>
                <a:rPr lang="ru-RU" sz="2800" b="1" dirty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ІКТ</a:t>
              </a:r>
              <a:endParaRPr lang="en-US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1" name="Прямокутник 20"/>
          <p:cNvSpPr/>
          <p:nvPr/>
        </p:nvSpPr>
        <p:spPr>
          <a:xfrm>
            <a:off x="357158" y="357166"/>
            <a:ext cx="8429684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Робота </a:t>
            </a:r>
            <a:r>
              <a:rPr lang="ru-RU" sz="28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</a:t>
            </a:r>
            <a:r>
              <a:rPr lang="uk-UA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</a:t>
            </a:r>
            <a:r>
              <a:rPr lang="ru-RU" sz="28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ністрації</a:t>
            </a: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питань</a:t>
            </a: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впровадження</a:t>
            </a: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ІКТ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785786" y="357166"/>
            <a:ext cx="750099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щодо підвищення</a:t>
            </a:r>
            <a:br>
              <a:rPr lang="uk-U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рівня  володіння ІКТ</a:t>
            </a:r>
            <a:endParaRPr lang="ru-RU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 rot="10800000">
            <a:off x="5819756" y="1652566"/>
            <a:ext cx="1357322" cy="4429156"/>
          </a:xfrm>
          <a:prstGeom prst="rightArrow">
            <a:avLst>
              <a:gd name="adj1" fmla="val 79306"/>
              <a:gd name="adj2" fmla="val 34004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357158" y="1714488"/>
            <a:ext cx="5643602" cy="990600"/>
          </a:xfrm>
          <a:prstGeom prst="roundRect">
            <a:avLst>
              <a:gd name="adj" fmla="val 9106"/>
            </a:avLst>
          </a:prstGeom>
          <a:solidFill>
            <a:srgbClr val="660066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uk-UA" sz="2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тиждень педагогічної майстерності 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357158" y="2857496"/>
            <a:ext cx="5319722" cy="990600"/>
          </a:xfrm>
          <a:prstGeom prst="roundRect">
            <a:avLst>
              <a:gd name="adj" fmla="val 9106"/>
            </a:avLst>
          </a:prstGeom>
          <a:solidFill>
            <a:schemeClr val="accent2">
              <a:lumMod val="5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майстер-класи</a:t>
            </a:r>
            <a:endParaRPr lang="uk-U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319030" y="3938582"/>
            <a:ext cx="5395978" cy="990600"/>
          </a:xfrm>
          <a:prstGeom prst="roundRect">
            <a:avLst>
              <a:gd name="adj" fmla="val 9106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семінари-практикуми, конкурси</a:t>
            </a:r>
            <a:endParaRPr lang="uk-UA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858016" y="2152632"/>
            <a:ext cx="2285984" cy="3500462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Форми роботи</a:t>
            </a:r>
            <a:endParaRPr lang="en-US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12298" name="AutoShape 4"/>
          <p:cNvSpPr>
            <a:spLocks noChangeArrowheads="1"/>
          </p:cNvSpPr>
          <p:nvPr/>
        </p:nvSpPr>
        <p:spPr bwMode="blackWhite">
          <a:xfrm>
            <a:off x="319088" y="5010150"/>
            <a:ext cx="5572125" cy="990600"/>
          </a:xfrm>
          <a:prstGeom prst="roundRect">
            <a:avLst>
              <a:gd name="adj" fmla="val 9106"/>
            </a:avLst>
          </a:prstGeom>
          <a:solidFill>
            <a:srgbClr val="054305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впровадження мультимедійних</a:t>
            </a:r>
          </a:p>
          <a:p>
            <a:pPr algn="ctr" eaLnBrk="0" hangingPunct="0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технологій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1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кутник 4"/>
          <p:cNvSpPr/>
          <p:nvPr/>
        </p:nvSpPr>
        <p:spPr>
          <a:xfrm>
            <a:off x="1571604" y="357166"/>
            <a:ext cx="678089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ІКТ в </a:t>
            </a:r>
            <a:r>
              <a:rPr lang="uk-U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роботі</a:t>
            </a:r>
            <a:r>
              <a:rPr lang="uk-U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вчителя-логопеда</a:t>
            </a:r>
            <a:endParaRPr lang="ru-RU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340" name="Групувати 41"/>
          <p:cNvGrpSpPr>
            <a:grpSpLocks/>
          </p:cNvGrpSpPr>
          <p:nvPr/>
        </p:nvGrpSpPr>
        <p:grpSpPr bwMode="auto">
          <a:xfrm>
            <a:off x="1714500" y="1643063"/>
            <a:ext cx="5302250" cy="4459287"/>
            <a:chOff x="2484438" y="1970088"/>
            <a:chExt cx="4103687" cy="3744912"/>
          </a:xfrm>
        </p:grpSpPr>
        <p:sp>
          <p:nvSpPr>
            <p:cNvPr id="43" name="AutoShape 3"/>
            <p:cNvSpPr>
              <a:spLocks noChangeArrowheads="1"/>
            </p:cNvSpPr>
            <p:nvPr/>
          </p:nvSpPr>
          <p:spPr bwMode="gray">
            <a:xfrm rot="39573186">
              <a:off x="4777380" y="2610967"/>
              <a:ext cx="791911" cy="28873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AutoShape 4"/>
            <p:cNvSpPr>
              <a:spLocks noChangeArrowheads="1"/>
            </p:cNvSpPr>
            <p:nvPr/>
          </p:nvSpPr>
          <p:spPr bwMode="gray">
            <a:xfrm rot="3465783">
              <a:off x="4777380" y="4774724"/>
              <a:ext cx="791911" cy="288732"/>
            </a:xfrm>
            <a:prstGeom prst="rightArrow">
              <a:avLst>
                <a:gd name="adj1" fmla="val 35167"/>
                <a:gd name="adj2" fmla="val 111028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gray">
            <a:xfrm rot="35969022">
              <a:off x="3558561" y="2686958"/>
              <a:ext cx="791911" cy="28873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gray">
            <a:xfrm rot="7535209">
              <a:off x="3520473" y="4741394"/>
              <a:ext cx="791911" cy="288733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AutoShape 7"/>
            <p:cNvSpPr>
              <a:spLocks noChangeArrowheads="1"/>
            </p:cNvSpPr>
            <p:nvPr/>
          </p:nvSpPr>
          <p:spPr bwMode="gray">
            <a:xfrm>
              <a:off x="5355791" y="3739222"/>
              <a:ext cx="792478" cy="287968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AutoShape 8"/>
            <p:cNvSpPr>
              <a:spLocks noChangeArrowheads="1"/>
            </p:cNvSpPr>
            <p:nvPr/>
          </p:nvSpPr>
          <p:spPr bwMode="gray">
            <a:xfrm rot="-10800000">
              <a:off x="2946410" y="3732557"/>
              <a:ext cx="863740" cy="287968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8" name="Oval 9"/>
            <p:cNvSpPr>
              <a:spLocks noChangeArrowheads="1"/>
            </p:cNvSpPr>
            <p:nvPr/>
          </p:nvSpPr>
          <p:spPr bwMode="gray">
            <a:xfrm>
              <a:off x="2692400" y="1970088"/>
              <a:ext cx="3743325" cy="3744912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4359" name="Group 10"/>
            <p:cNvGrpSpPr>
              <a:grpSpLocks/>
            </p:cNvGrpSpPr>
            <p:nvPr/>
          </p:nvGrpSpPr>
          <p:grpSpPr bwMode="auto">
            <a:xfrm>
              <a:off x="3429000" y="2028825"/>
              <a:ext cx="360363" cy="360363"/>
              <a:chOff x="1973" y="1706"/>
              <a:chExt cx="227" cy="227"/>
            </a:xfrm>
          </p:grpSpPr>
          <p:sp>
            <p:nvSpPr>
              <p:cNvPr id="14383" name="Oval 11"/>
              <p:cNvSpPr>
                <a:spLocks noChangeArrowheads="1"/>
              </p:cNvSpPr>
              <p:nvPr/>
            </p:nvSpPr>
            <p:spPr bwMode="gray">
              <a:xfrm>
                <a:off x="1973" y="1706"/>
                <a:ext cx="227" cy="227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7" name="Oval 12"/>
              <p:cNvSpPr>
                <a:spLocks noChangeArrowheads="1"/>
              </p:cNvSpPr>
              <p:nvPr/>
            </p:nvSpPr>
            <p:spPr bwMode="gray">
              <a:xfrm>
                <a:off x="1983" y="1725"/>
                <a:ext cx="141" cy="13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360" name="Group 13"/>
            <p:cNvGrpSpPr>
              <a:grpSpLocks/>
            </p:cNvGrpSpPr>
            <p:nvPr/>
          </p:nvGrpSpPr>
          <p:grpSpPr bwMode="auto">
            <a:xfrm>
              <a:off x="2484438" y="3684588"/>
              <a:ext cx="360362" cy="360362"/>
              <a:chOff x="1565" y="2659"/>
              <a:chExt cx="227" cy="227"/>
            </a:xfrm>
          </p:grpSpPr>
          <p:sp>
            <p:nvSpPr>
              <p:cNvPr id="74" name="Oval 14"/>
              <p:cNvSpPr>
                <a:spLocks noChangeArrowheads="1"/>
              </p:cNvSpPr>
              <p:nvPr/>
            </p:nvSpPr>
            <p:spPr bwMode="gray">
              <a:xfrm>
                <a:off x="1565" y="2659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2" name="Oval 15"/>
              <p:cNvSpPr>
                <a:spLocks noChangeArrowheads="1"/>
              </p:cNvSpPr>
              <p:nvPr/>
            </p:nvSpPr>
            <p:spPr bwMode="gray">
              <a:xfrm>
                <a:off x="1575" y="2678"/>
                <a:ext cx="141" cy="142"/>
              </a:xfrm>
              <a:prstGeom prst="ellipse">
                <a:avLst/>
              </a:prstGeom>
              <a:solidFill>
                <a:srgbClr val="D70FB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61" name="Group 16"/>
            <p:cNvGrpSpPr>
              <a:grpSpLocks/>
            </p:cNvGrpSpPr>
            <p:nvPr/>
          </p:nvGrpSpPr>
          <p:grpSpPr bwMode="auto">
            <a:xfrm>
              <a:off x="3348038" y="5227638"/>
              <a:ext cx="360362" cy="360362"/>
              <a:chOff x="2109" y="3612"/>
              <a:chExt cx="227" cy="227"/>
            </a:xfrm>
          </p:grpSpPr>
          <p:sp>
            <p:nvSpPr>
              <p:cNvPr id="14379" name="Oval 17"/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" name="Oval 18"/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362" name="Group 19"/>
            <p:cNvGrpSpPr>
              <a:grpSpLocks/>
            </p:cNvGrpSpPr>
            <p:nvPr/>
          </p:nvGrpSpPr>
          <p:grpSpPr bwMode="auto">
            <a:xfrm>
              <a:off x="5278438" y="2008188"/>
              <a:ext cx="360362" cy="360362"/>
              <a:chOff x="3470" y="1706"/>
              <a:chExt cx="227" cy="227"/>
            </a:xfrm>
          </p:grpSpPr>
          <p:sp>
            <p:nvSpPr>
              <p:cNvPr id="14377" name="Oval 20"/>
              <p:cNvSpPr>
                <a:spLocks noChangeArrowheads="1"/>
              </p:cNvSpPr>
              <p:nvPr/>
            </p:nvSpPr>
            <p:spPr bwMode="gray">
              <a:xfrm>
                <a:off x="3470" y="1706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Oval 21"/>
              <p:cNvSpPr>
                <a:spLocks noChangeArrowheads="1"/>
              </p:cNvSpPr>
              <p:nvPr/>
            </p:nvSpPr>
            <p:spPr bwMode="gray">
              <a:xfrm>
                <a:off x="3480" y="1727"/>
                <a:ext cx="146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63" name="Oval 23"/>
            <p:cNvSpPr>
              <a:spLocks noChangeArrowheads="1"/>
            </p:cNvSpPr>
            <p:nvPr/>
          </p:nvSpPr>
          <p:spPr bwMode="gray">
            <a:xfrm>
              <a:off x="6227763" y="3684588"/>
              <a:ext cx="360362" cy="360362"/>
            </a:xfrm>
            <a:prstGeom prst="ellipse">
              <a:avLst/>
            </a:prstGeom>
            <a:solidFill>
              <a:srgbClr val="41CF4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364" name="Group 25"/>
            <p:cNvGrpSpPr>
              <a:grpSpLocks/>
            </p:cNvGrpSpPr>
            <p:nvPr/>
          </p:nvGrpSpPr>
          <p:grpSpPr bwMode="auto">
            <a:xfrm>
              <a:off x="5334000" y="5284788"/>
              <a:ext cx="360363" cy="360362"/>
              <a:chOff x="3515" y="3521"/>
              <a:chExt cx="227" cy="227"/>
            </a:xfrm>
          </p:grpSpPr>
          <p:sp>
            <p:nvSpPr>
              <p:cNvPr id="66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8" cy="22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2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6" name="Oval 28"/>
            <p:cNvSpPr>
              <a:spLocks noChangeArrowheads="1"/>
            </p:cNvSpPr>
            <p:nvPr/>
          </p:nvSpPr>
          <p:spPr bwMode="gray">
            <a:xfrm>
              <a:off x="3624624" y="2921981"/>
              <a:ext cx="1943722" cy="194511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29"/>
            <p:cNvSpPr>
              <a:spLocks noChangeArrowheads="1"/>
            </p:cNvSpPr>
            <p:nvPr/>
          </p:nvSpPr>
          <p:spPr bwMode="gray">
            <a:xfrm>
              <a:off x="3618481" y="2907316"/>
              <a:ext cx="1943722" cy="19437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30"/>
            <p:cNvSpPr>
              <a:spLocks noChangeArrowheads="1"/>
            </p:cNvSpPr>
            <p:nvPr/>
          </p:nvSpPr>
          <p:spPr bwMode="gray">
            <a:xfrm>
              <a:off x="3751175" y="3049967"/>
              <a:ext cx="1690621" cy="169047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4368" name="Group 44"/>
            <p:cNvGrpSpPr>
              <a:grpSpLocks/>
            </p:cNvGrpSpPr>
            <p:nvPr/>
          </p:nvGrpSpPr>
          <p:grpSpPr bwMode="auto">
            <a:xfrm>
              <a:off x="3835400" y="3133725"/>
              <a:ext cx="1522413" cy="1522413"/>
              <a:chOff x="2416" y="1974"/>
              <a:chExt cx="959" cy="959"/>
            </a:xfrm>
          </p:grpSpPr>
          <p:sp>
            <p:nvSpPr>
              <p:cNvPr id="14370" name="Oval 32"/>
              <p:cNvSpPr>
                <a:spLocks noChangeArrowheads="1"/>
              </p:cNvSpPr>
              <p:nvPr/>
            </p:nvSpPr>
            <p:spPr bwMode="gray">
              <a:xfrm>
                <a:off x="2416" y="1974"/>
                <a:ext cx="959" cy="95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4371" name="Oval 33"/>
              <p:cNvSpPr>
                <a:spLocks noChangeArrowheads="1"/>
              </p:cNvSpPr>
              <p:nvPr/>
            </p:nvSpPr>
            <p:spPr bwMode="gray">
              <a:xfrm>
                <a:off x="2430" y="198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4372" name="Oval 34"/>
              <p:cNvSpPr>
                <a:spLocks noChangeArrowheads="1"/>
              </p:cNvSpPr>
              <p:nvPr/>
            </p:nvSpPr>
            <p:spPr bwMode="gray">
              <a:xfrm>
                <a:off x="2441" y="1992"/>
                <a:ext cx="906" cy="904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35"/>
              <p:cNvSpPr>
                <a:spLocks noChangeArrowheads="1"/>
              </p:cNvSpPr>
              <p:nvPr/>
            </p:nvSpPr>
            <p:spPr bwMode="gray">
              <a:xfrm>
                <a:off x="2451" y="2001"/>
                <a:ext cx="861" cy="84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Oval 36"/>
              <p:cNvSpPr>
                <a:spLocks noChangeArrowheads="1"/>
              </p:cNvSpPr>
              <p:nvPr/>
            </p:nvSpPr>
            <p:spPr bwMode="gray">
              <a:xfrm>
                <a:off x="2502" y="2025"/>
                <a:ext cx="765" cy="68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345" name="Text Box 37"/>
            <p:cNvSpPr txBox="1">
              <a:spLocks noChangeArrowheads="1"/>
            </p:cNvSpPr>
            <p:nvPr/>
          </p:nvSpPr>
          <p:spPr bwMode="auto">
            <a:xfrm>
              <a:off x="3811382" y="2989976"/>
              <a:ext cx="1492813" cy="1835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uk-UA" sz="2000" b="1" dirty="0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uk-UA" sz="2000" b="1" dirty="0">
                <a:solidFill>
                  <a:srgbClr val="5F497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uk-UA" sz="2400" b="1" dirty="0">
                  <a:ln w="1905"/>
                  <a:solidFill>
                    <a:schemeClr val="accent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Напрямки роботи</a:t>
              </a:r>
            </a:p>
            <a:p>
              <a:pPr algn="ctr" eaLnBrk="0" hangingPunct="0">
                <a:defRPr/>
              </a:pPr>
              <a:endParaRPr lang="uk-UA" sz="2000" b="1" dirty="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en-US" sz="2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78" name="Text Box 38"/>
          <p:cNvSpPr txBox="1">
            <a:spLocks noChangeArrowheads="1"/>
          </p:cNvSpPr>
          <p:nvPr/>
        </p:nvSpPr>
        <p:spPr bwMode="auto">
          <a:xfrm>
            <a:off x="5403616" y="1214422"/>
            <a:ext cx="37403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корекційно-розвиваючий</a:t>
            </a:r>
            <a:endParaRPr lang="uk-UA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9" name="Text Box 39"/>
          <p:cNvSpPr txBox="1">
            <a:spLocks noChangeArrowheads="1"/>
          </p:cNvSpPr>
          <p:nvPr/>
        </p:nvSpPr>
        <p:spPr bwMode="auto">
          <a:xfrm>
            <a:off x="1142976" y="1285860"/>
            <a:ext cx="19398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методичний </a:t>
            </a:r>
            <a:endParaRPr lang="en-US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6520781" y="3214686"/>
            <a:ext cx="26232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консультативний</a:t>
            </a:r>
            <a:endParaRPr lang="en-US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" name="Text Box 41"/>
          <p:cNvSpPr txBox="1">
            <a:spLocks noChangeArrowheads="1"/>
          </p:cNvSpPr>
          <p:nvPr/>
        </p:nvSpPr>
        <p:spPr bwMode="auto">
          <a:xfrm>
            <a:off x="6000760" y="5715016"/>
            <a:ext cx="186935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взаємодії  з  </a:t>
            </a:r>
            <a:r>
              <a:rPr lang="en-US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педагогами</a:t>
            </a:r>
            <a:endParaRPr lang="uk-UA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2" name="Text Box 42"/>
          <p:cNvSpPr txBox="1">
            <a:spLocks noChangeArrowheads="1"/>
          </p:cNvSpPr>
          <p:nvPr/>
        </p:nvSpPr>
        <p:spPr bwMode="auto">
          <a:xfrm>
            <a:off x="214282" y="3214686"/>
            <a:ext cx="17932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обстеження</a:t>
            </a:r>
            <a:endParaRPr lang="uk-UA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3" name="Text Box 43"/>
          <p:cNvSpPr txBox="1">
            <a:spLocks noChangeArrowheads="1"/>
          </p:cNvSpPr>
          <p:nvPr/>
        </p:nvSpPr>
        <p:spPr bwMode="auto">
          <a:xfrm>
            <a:off x="1000100" y="5857892"/>
            <a:ext cx="222208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діагностичний</a:t>
            </a:r>
            <a:endParaRPr lang="en-US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4" name="Oval 21"/>
          <p:cNvSpPr>
            <a:spLocks noChangeArrowheads="1"/>
          </p:cNvSpPr>
          <p:nvPr/>
        </p:nvSpPr>
        <p:spPr bwMode="gray">
          <a:xfrm>
            <a:off x="5497513" y="1876425"/>
            <a:ext cx="288925" cy="2682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gray">
          <a:xfrm>
            <a:off x="3108325" y="1901825"/>
            <a:ext cx="288925" cy="2682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49" name="Oval 17"/>
          <p:cNvSpPr>
            <a:spLocks noChangeArrowheads="1"/>
          </p:cNvSpPr>
          <p:nvPr/>
        </p:nvSpPr>
        <p:spPr bwMode="gray">
          <a:xfrm>
            <a:off x="1714500" y="3643313"/>
            <a:ext cx="465138" cy="428625"/>
          </a:xfrm>
          <a:prstGeom prst="ellipse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" name="Oval 18"/>
          <p:cNvSpPr>
            <a:spLocks noChangeArrowheads="1"/>
          </p:cNvSpPr>
          <p:nvPr/>
        </p:nvSpPr>
        <p:spPr bwMode="gray">
          <a:xfrm>
            <a:off x="1714500" y="3643313"/>
            <a:ext cx="288925" cy="26828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9" name="Oval 27"/>
          <p:cNvSpPr>
            <a:spLocks noChangeArrowheads="1"/>
          </p:cNvSpPr>
          <p:nvPr/>
        </p:nvSpPr>
        <p:spPr bwMode="gray">
          <a:xfrm>
            <a:off x="6643688" y="3714750"/>
            <a:ext cx="288925" cy="2682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7032011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4038600" cy="52578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P4290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5105400" cy="320040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1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4" descr="P42801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0084" y="3286124"/>
            <a:ext cx="5623916" cy="335756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642910" y="357166"/>
            <a:ext cx="807249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ІКТ в роботі практичного психолога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6387" name="Групувати 5"/>
          <p:cNvGrpSpPr>
            <a:grpSpLocks/>
          </p:cNvGrpSpPr>
          <p:nvPr/>
        </p:nvGrpSpPr>
        <p:grpSpPr bwMode="auto">
          <a:xfrm>
            <a:off x="1838325" y="1643063"/>
            <a:ext cx="5178425" cy="4678362"/>
            <a:chOff x="2579689" y="1970088"/>
            <a:chExt cx="4008436" cy="3929062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 rot="39573186">
              <a:off x="4777157" y="2610981"/>
              <a:ext cx="791945" cy="288774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 rot="5199750">
              <a:off x="4175031" y="5004148"/>
              <a:ext cx="791945" cy="288774"/>
            </a:xfrm>
            <a:prstGeom prst="rightArrow">
              <a:avLst>
                <a:gd name="adj1" fmla="val 35167"/>
                <a:gd name="adj2" fmla="val 111028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 rot="35969022">
              <a:off x="3558160" y="2686975"/>
              <a:ext cx="791945" cy="288774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 rot="9197451">
              <a:off x="2897956" y="3931286"/>
              <a:ext cx="729924" cy="31331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>
              <a:off x="5355611" y="3737966"/>
              <a:ext cx="792593" cy="289313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folHlink">
                    <a:gamma/>
                    <a:shade val="89020"/>
                    <a:invGamma/>
                    <a:alpha val="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0" name="Oval 9"/>
            <p:cNvSpPr>
              <a:spLocks noChangeArrowheads="1"/>
            </p:cNvSpPr>
            <p:nvPr/>
          </p:nvSpPr>
          <p:spPr bwMode="gray">
            <a:xfrm>
              <a:off x="2692400" y="1970088"/>
              <a:ext cx="3743325" cy="3744912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6401" name="Group 10"/>
            <p:cNvGrpSpPr>
              <a:grpSpLocks/>
            </p:cNvGrpSpPr>
            <p:nvPr/>
          </p:nvGrpSpPr>
          <p:grpSpPr bwMode="auto">
            <a:xfrm>
              <a:off x="3429000" y="2028825"/>
              <a:ext cx="360363" cy="360363"/>
              <a:chOff x="1973" y="1706"/>
              <a:chExt cx="227" cy="227"/>
            </a:xfrm>
          </p:grpSpPr>
          <p:sp>
            <p:nvSpPr>
              <p:cNvPr id="16422" name="Oval 11"/>
              <p:cNvSpPr>
                <a:spLocks noChangeArrowheads="1"/>
              </p:cNvSpPr>
              <p:nvPr/>
            </p:nvSpPr>
            <p:spPr bwMode="gray">
              <a:xfrm>
                <a:off x="1973" y="1706"/>
                <a:ext cx="227" cy="227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Oval 12"/>
              <p:cNvSpPr>
                <a:spLocks noChangeArrowheads="1"/>
              </p:cNvSpPr>
              <p:nvPr/>
            </p:nvSpPr>
            <p:spPr bwMode="gray">
              <a:xfrm>
                <a:off x="1983" y="1725"/>
                <a:ext cx="141" cy="13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02" name="Group 16"/>
            <p:cNvGrpSpPr>
              <a:grpSpLocks/>
            </p:cNvGrpSpPr>
            <p:nvPr/>
          </p:nvGrpSpPr>
          <p:grpSpPr bwMode="auto">
            <a:xfrm>
              <a:off x="2579689" y="4159252"/>
              <a:ext cx="360362" cy="360362"/>
              <a:chOff x="1625" y="2939"/>
              <a:chExt cx="227" cy="227"/>
            </a:xfrm>
          </p:grpSpPr>
          <p:sp>
            <p:nvSpPr>
              <p:cNvPr id="16420" name="Oval 17"/>
              <p:cNvSpPr>
                <a:spLocks noChangeArrowheads="1"/>
              </p:cNvSpPr>
              <p:nvPr/>
            </p:nvSpPr>
            <p:spPr bwMode="gray">
              <a:xfrm>
                <a:off x="1625" y="2939"/>
                <a:ext cx="227" cy="227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Oval 18"/>
              <p:cNvSpPr>
                <a:spLocks noChangeArrowheads="1"/>
              </p:cNvSpPr>
              <p:nvPr/>
            </p:nvSpPr>
            <p:spPr bwMode="gray">
              <a:xfrm>
                <a:off x="1635" y="2958"/>
                <a:ext cx="141" cy="13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03" name="Group 19"/>
            <p:cNvGrpSpPr>
              <a:grpSpLocks/>
            </p:cNvGrpSpPr>
            <p:nvPr/>
          </p:nvGrpSpPr>
          <p:grpSpPr bwMode="auto">
            <a:xfrm>
              <a:off x="5278438" y="2008188"/>
              <a:ext cx="360362" cy="360362"/>
              <a:chOff x="3470" y="1706"/>
              <a:chExt cx="227" cy="227"/>
            </a:xfrm>
          </p:grpSpPr>
          <p:sp>
            <p:nvSpPr>
              <p:cNvPr id="16418" name="Oval 20"/>
              <p:cNvSpPr>
                <a:spLocks noChangeArrowheads="1"/>
              </p:cNvSpPr>
              <p:nvPr/>
            </p:nvSpPr>
            <p:spPr bwMode="gray">
              <a:xfrm>
                <a:off x="3470" y="1706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3480" y="1727"/>
                <a:ext cx="146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6404" name="Oval 23"/>
            <p:cNvSpPr>
              <a:spLocks noChangeArrowheads="1"/>
            </p:cNvSpPr>
            <p:nvPr/>
          </p:nvSpPr>
          <p:spPr bwMode="gray">
            <a:xfrm>
              <a:off x="6227763" y="3684588"/>
              <a:ext cx="360362" cy="360362"/>
            </a:xfrm>
            <a:prstGeom prst="ellipse">
              <a:avLst/>
            </a:prstGeom>
            <a:solidFill>
              <a:srgbClr val="41CF4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05" name="Group 25"/>
            <p:cNvGrpSpPr>
              <a:grpSpLocks/>
            </p:cNvGrpSpPr>
            <p:nvPr/>
          </p:nvGrpSpPr>
          <p:grpSpPr bwMode="auto">
            <a:xfrm>
              <a:off x="4403723" y="5538788"/>
              <a:ext cx="360363" cy="360362"/>
              <a:chOff x="2929" y="3681"/>
              <a:chExt cx="227" cy="227"/>
            </a:xfrm>
          </p:grpSpPr>
          <p:sp>
            <p:nvSpPr>
              <p:cNvPr id="30" name="Oval 26"/>
              <p:cNvSpPr>
                <a:spLocks noChangeArrowheads="1"/>
              </p:cNvSpPr>
              <p:nvPr/>
            </p:nvSpPr>
            <p:spPr bwMode="gray">
              <a:xfrm>
                <a:off x="2929" y="3681"/>
                <a:ext cx="228" cy="22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Oval 27"/>
              <p:cNvSpPr>
                <a:spLocks noChangeArrowheads="1"/>
              </p:cNvSpPr>
              <p:nvPr/>
            </p:nvSpPr>
            <p:spPr bwMode="gray">
              <a:xfrm>
                <a:off x="2939" y="3701"/>
                <a:ext cx="142" cy="13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0" name="Oval 28"/>
            <p:cNvSpPr>
              <a:spLocks noChangeArrowheads="1"/>
            </p:cNvSpPr>
            <p:nvPr/>
          </p:nvSpPr>
          <p:spPr bwMode="gray">
            <a:xfrm>
              <a:off x="3624193" y="2922022"/>
              <a:ext cx="1945235" cy="194519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29"/>
            <p:cNvSpPr>
              <a:spLocks noChangeArrowheads="1"/>
            </p:cNvSpPr>
            <p:nvPr/>
          </p:nvSpPr>
          <p:spPr bwMode="gray">
            <a:xfrm>
              <a:off x="3618049" y="2907356"/>
              <a:ext cx="1944005" cy="194386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gray">
            <a:xfrm>
              <a:off x="3750762" y="3050014"/>
              <a:ext cx="1690867" cy="16905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6409" name="Group 44"/>
            <p:cNvGrpSpPr>
              <a:grpSpLocks/>
            </p:cNvGrpSpPr>
            <p:nvPr/>
          </p:nvGrpSpPr>
          <p:grpSpPr bwMode="auto">
            <a:xfrm>
              <a:off x="3835400" y="3133725"/>
              <a:ext cx="1522413" cy="1522413"/>
              <a:chOff x="2416" y="1974"/>
              <a:chExt cx="959" cy="959"/>
            </a:xfrm>
          </p:grpSpPr>
          <p:sp>
            <p:nvSpPr>
              <p:cNvPr id="16411" name="Oval 32"/>
              <p:cNvSpPr>
                <a:spLocks noChangeArrowheads="1"/>
              </p:cNvSpPr>
              <p:nvPr/>
            </p:nvSpPr>
            <p:spPr bwMode="gray">
              <a:xfrm>
                <a:off x="2416" y="1974"/>
                <a:ext cx="959" cy="95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6412" name="Oval 33"/>
              <p:cNvSpPr>
                <a:spLocks noChangeArrowheads="1"/>
              </p:cNvSpPr>
              <p:nvPr/>
            </p:nvSpPr>
            <p:spPr bwMode="gray">
              <a:xfrm>
                <a:off x="2430" y="198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6413" name="Oval 34"/>
              <p:cNvSpPr>
                <a:spLocks noChangeArrowheads="1"/>
              </p:cNvSpPr>
              <p:nvPr/>
            </p:nvSpPr>
            <p:spPr bwMode="gray">
              <a:xfrm>
                <a:off x="2441" y="1992"/>
                <a:ext cx="906" cy="904"/>
              </a:xfrm>
              <a:prstGeom prst="ellipse">
                <a:avLst/>
              </a:prstGeom>
              <a:solidFill>
                <a:schemeClr val="accent2"/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35"/>
              <p:cNvSpPr>
                <a:spLocks noChangeArrowheads="1"/>
              </p:cNvSpPr>
              <p:nvPr/>
            </p:nvSpPr>
            <p:spPr bwMode="gray">
              <a:xfrm>
                <a:off x="2451" y="2001"/>
                <a:ext cx="862" cy="84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36"/>
              <p:cNvSpPr>
                <a:spLocks noChangeArrowheads="1"/>
              </p:cNvSpPr>
              <p:nvPr/>
            </p:nvSpPr>
            <p:spPr bwMode="gray">
              <a:xfrm>
                <a:off x="2502" y="2025"/>
                <a:ext cx="765" cy="68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5386" name="Text Box 37"/>
            <p:cNvSpPr txBox="1">
              <a:spLocks noChangeArrowheads="1"/>
            </p:cNvSpPr>
            <p:nvPr/>
          </p:nvSpPr>
          <p:spPr bwMode="auto">
            <a:xfrm>
              <a:off x="3811382" y="2989976"/>
              <a:ext cx="1492813" cy="18351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0" hangingPunct="0">
                <a:defRPr/>
              </a:pPr>
              <a:endPara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uk-UA" sz="2400" b="1" dirty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Напрямки роботи</a:t>
              </a:r>
            </a:p>
            <a:p>
              <a:pPr algn="ctr" eaLnBrk="0" hangingPunct="0">
                <a:defRPr/>
              </a:pPr>
              <a:endParaRPr lang="uk-U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2" name="Oval 18"/>
          <p:cNvSpPr>
            <a:spLocks noChangeArrowheads="1"/>
          </p:cNvSpPr>
          <p:nvPr/>
        </p:nvSpPr>
        <p:spPr bwMode="gray">
          <a:xfrm>
            <a:off x="6643688" y="3714750"/>
            <a:ext cx="288925" cy="2682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5" name="Text Box 38"/>
          <p:cNvSpPr txBox="1">
            <a:spLocks noChangeArrowheads="1"/>
          </p:cNvSpPr>
          <p:nvPr/>
        </p:nvSpPr>
        <p:spPr bwMode="auto">
          <a:xfrm>
            <a:off x="6007100" y="1714500"/>
            <a:ext cx="265681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Консультативний</a:t>
            </a:r>
            <a:endParaRPr lang="en-US" sz="2400" b="1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Text Box 39"/>
          <p:cNvSpPr txBox="1">
            <a:spLocks noChangeArrowheads="1"/>
          </p:cNvSpPr>
          <p:nvPr/>
        </p:nvSpPr>
        <p:spPr bwMode="auto">
          <a:xfrm>
            <a:off x="285750" y="1571625"/>
            <a:ext cx="30623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Психодіагностичний</a:t>
            </a:r>
            <a:endParaRPr lang="uk-UA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7" name="Text Box 40"/>
          <p:cNvSpPr txBox="1">
            <a:spLocks noChangeArrowheads="1"/>
          </p:cNvSpPr>
          <p:nvPr/>
        </p:nvSpPr>
        <p:spPr bwMode="auto">
          <a:xfrm>
            <a:off x="6931025" y="3714750"/>
            <a:ext cx="21710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Психологічної</a:t>
            </a:r>
            <a:endParaRPr lang="en-US" sz="2400" b="1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400" b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просвіти</a:t>
            </a:r>
            <a:endParaRPr lang="en-US" sz="2400" b="1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8" name="Text Box 41"/>
          <p:cNvSpPr txBox="1">
            <a:spLocks noChangeArrowheads="1"/>
          </p:cNvSpPr>
          <p:nvPr/>
        </p:nvSpPr>
        <p:spPr bwMode="auto">
          <a:xfrm>
            <a:off x="4664075" y="6072188"/>
            <a:ext cx="38942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Корекційно-розвивальний</a:t>
            </a:r>
            <a:endParaRPr lang="uk-UA" sz="2400" b="1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9" name="Text Box 43"/>
          <p:cNvSpPr txBox="1">
            <a:spLocks noChangeArrowheads="1"/>
          </p:cNvSpPr>
          <p:nvPr/>
        </p:nvSpPr>
        <p:spPr bwMode="auto">
          <a:xfrm>
            <a:off x="214313" y="4643438"/>
            <a:ext cx="193905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Методичний</a:t>
            </a:r>
            <a:endParaRPr lang="en-US" sz="2400" b="1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" name="Rounded Rectangle 1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Содержимое 4" descr="IMG_26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343279">
            <a:off x="143647" y="539147"/>
            <a:ext cx="50292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27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14744" y="2428868"/>
            <a:ext cx="5212086" cy="4071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7413" name="Рисунок 10" descr="Su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500063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1" descr="48103632_1251528112_0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4960938"/>
            <a:ext cx="1357312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214414" y="2428868"/>
            <a:ext cx="685804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D70FB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D70FB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435" name="Рисунок 2" descr="48103651_1251528247_07_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4071938"/>
            <a:ext cx="20716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3253971" y="960816"/>
            <a:ext cx="814390" cy="2035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406371" y="1113216"/>
            <a:ext cx="814390" cy="2035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кутник 39"/>
          <p:cNvSpPr/>
          <p:nvPr/>
        </p:nvSpPr>
        <p:spPr>
          <a:xfrm>
            <a:off x="-214346" y="428604"/>
            <a:ext cx="5786446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Взаємозв</a:t>
            </a:r>
            <a:r>
              <a:rPr lang="en-US" sz="4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`</a:t>
            </a:r>
            <a:r>
              <a:rPr lang="uk-UA" sz="40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язок</a:t>
            </a:r>
            <a:r>
              <a:rPr lang="uk-UA" sz="4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40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чотирьох складових:</a:t>
            </a:r>
          </a:p>
        </p:txBody>
      </p:sp>
      <p:pic>
        <p:nvPicPr>
          <p:cNvPr id="39" name="Picture 38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32656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Rounded Rectangle 3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285720" y="3571876"/>
            <a:ext cx="3571900" cy="164307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714744" y="3286124"/>
            <a:ext cx="4857784" cy="1928826"/>
          </a:xfrm>
          <a:prstGeom prst="ellipse">
            <a:avLst/>
          </a:prstGeom>
          <a:solidFill>
            <a:srgbClr val="05430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85786" y="4071942"/>
            <a:ext cx="226728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Педагоги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72066" y="3857628"/>
            <a:ext cx="339067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Адміністрація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71736" y="4286256"/>
            <a:ext cx="3071834" cy="1785950"/>
          </a:xfrm>
          <a:prstGeom prst="ellipse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uk-UA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defRPr/>
            </a:pP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Батьки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uk-UA" sz="3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428860" y="2643182"/>
            <a:ext cx="3071834" cy="1785950"/>
          </a:xfrm>
          <a:prstGeom prst="ellipse">
            <a:avLst/>
          </a:prstGeom>
          <a:solidFill>
            <a:schemeClr val="accent2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uk-UA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Діти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>
              <a:defRPr/>
            </a:pPr>
            <a:endParaRPr lang="uk-UA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Інформатизація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освіти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комплексний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багатоплановий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процес</a:t>
            </a:r>
            <a:r>
              <a:rPr lang="ru-RU" b="1" dirty="0" smtClean="0">
                <a:solidFill>
                  <a:srgbClr val="002060"/>
                </a:solidFill>
              </a:rPr>
              <a:t>, в </a:t>
            </a:r>
            <a:r>
              <a:rPr lang="ru-RU" b="1" dirty="0" err="1" smtClean="0">
                <a:solidFill>
                  <a:srgbClr val="002060"/>
                </a:solidFill>
              </a:rPr>
              <a:t>якому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беруть</a:t>
            </a:r>
            <a:r>
              <a:rPr lang="ru-RU" b="1" dirty="0" smtClean="0">
                <a:solidFill>
                  <a:srgbClr val="002060"/>
                </a:solidFill>
              </a:rPr>
              <a:t> участь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педагоги,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адміністрація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дошкільного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навчального</a:t>
            </a:r>
            <a:r>
              <a:rPr lang="ru-RU" b="1" dirty="0" smtClean="0">
                <a:solidFill>
                  <a:srgbClr val="002060"/>
                </a:solidFill>
              </a:rPr>
              <a:t> закладу. 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785786" y="3357562"/>
            <a:ext cx="2643206" cy="2428892"/>
          </a:xfrm>
          <a:prstGeom prst="verticalScrol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Використання педагогічних принципів в процесі навчання вихованців за допомогою інформаційних технологій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929322" y="3357562"/>
            <a:ext cx="2500330" cy="2357454"/>
          </a:xfrm>
          <a:prstGeom prst="verticalScrol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Наявність</a:t>
            </a:r>
            <a:r>
              <a:rPr lang="ru-RU" sz="1400" dirty="0" smtClean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єдиного</a:t>
            </a:r>
            <a:r>
              <a:rPr lang="ru-RU" sz="1400" dirty="0" smtClean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інформаційного</a:t>
            </a:r>
            <a:r>
              <a:rPr lang="ru-RU" sz="1400" dirty="0" smtClean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освітнього</a:t>
            </a:r>
            <a:r>
              <a:rPr lang="ru-RU" sz="1400" dirty="0" smtClean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простору,</a:t>
            </a:r>
            <a:r>
              <a:rPr lang="ru-RU" sz="1400" dirty="0" smtClean="0">
                <a:solidFill>
                  <a:schemeClr val="tx1"/>
                </a:solidFill>
              </a:rPr>
              <a:t> </a:t>
            </a:r>
            <a:r>
              <a:rPr lang="uk-UA" sz="1400" dirty="0" smtClean="0">
                <a:solidFill>
                  <a:schemeClr val="tx1"/>
                </a:solidFill>
              </a:rPr>
              <a:t>що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динамічно</a:t>
            </a:r>
            <a:r>
              <a:rPr lang="ru-RU" sz="1400" dirty="0" smtClean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розвивається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428992" y="4000504"/>
            <a:ext cx="2500330" cy="2357454"/>
          </a:xfrm>
          <a:prstGeom prst="verticalScrol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Мотивування діяльності педагогів щодо використання сучасних інформаційних технологій в освітньому процесі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rot="10800000">
            <a:off x="3929058" y="3286124"/>
            <a:ext cx="1785950" cy="636078"/>
          </a:xfrm>
          <a:prstGeom prst="leftRigh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Documents and Settings\Administrator\Мои документы\Детский сад\ФОТО\группы\IMG_83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6834">
            <a:off x="307813" y="1294163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istrator\Мои документы\Детский сад\ФОТО\группы\IMG_84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14422"/>
            <a:ext cx="21050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714348" y="357166"/>
            <a:ext cx="7929618" cy="1214446"/>
          </a:xfrm>
          <a:prstGeom prst="ellipse">
            <a:avLst/>
          </a:prstGeom>
          <a:solidFill>
            <a:srgbClr val="FF99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Використання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ІКТ в різних сферах життєдіяльності ДНЗ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20" y="1928802"/>
            <a:ext cx="2428892" cy="914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Управлінська діяльність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00430" y="5429264"/>
            <a:ext cx="2428892" cy="914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Робота вчителів-логопедів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8596" y="3143248"/>
            <a:ext cx="3000396" cy="985838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Методична робота з </a:t>
            </a:r>
            <a:r>
              <a:rPr lang="uk-UA" b="1" dirty="0" err="1" smtClean="0">
                <a:solidFill>
                  <a:schemeClr val="tx1"/>
                </a:solidFill>
              </a:rPr>
              <a:t>педколективом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214414" y="4572008"/>
            <a:ext cx="2643206" cy="914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Робота психологічної служби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572264" y="1714488"/>
            <a:ext cx="2343160" cy="914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Самоосвіта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86446" y="3000372"/>
            <a:ext cx="3357554" cy="985838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Дослідно-експериментальна робота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3893339" y="2321712"/>
            <a:ext cx="3000397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572132" y="4500570"/>
            <a:ext cx="2571768" cy="914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Робота медичної служби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7" y="5500701"/>
            <a:ext cx="2071702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низ 20"/>
          <p:cNvSpPr/>
          <p:nvPr/>
        </p:nvSpPr>
        <p:spPr>
          <a:xfrm rot="1310254" flipH="1">
            <a:off x="4057432" y="1538747"/>
            <a:ext cx="45719" cy="3144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0114104">
            <a:off x="5318922" y="1432428"/>
            <a:ext cx="45719" cy="323510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838131" flipH="1">
            <a:off x="3800826" y="1315506"/>
            <a:ext cx="46839" cy="219882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4266253" flipH="1">
            <a:off x="3692911" y="923509"/>
            <a:ext cx="66859" cy="201058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8850904">
            <a:off x="5439071" y="1360210"/>
            <a:ext cx="52673" cy="203954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643438" y="1643050"/>
            <a:ext cx="71438" cy="371477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7107435">
            <a:off x="5516148" y="912588"/>
            <a:ext cx="45719" cy="184304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357298"/>
            <a:ext cx="1343028" cy="71438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МОНІТОРИНГ ДІЯЛЬНОСТІ ЗАКЛАДУ, АДМІНІСТРАЦІЇ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357298"/>
            <a:ext cx="4357718" cy="35719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</a:rPr>
              <a:t>КОМП</a:t>
            </a:r>
            <a:r>
              <a:rPr lang="en-US" sz="1200" b="1" dirty="0" smtClean="0">
                <a:solidFill>
                  <a:schemeClr val="tx1"/>
                </a:solidFill>
              </a:rPr>
              <a:t>’</a:t>
            </a:r>
            <a:r>
              <a:rPr lang="uk-UA" sz="1200" b="1" dirty="0" smtClean="0">
                <a:solidFill>
                  <a:schemeClr val="tx1"/>
                </a:solidFill>
              </a:rPr>
              <a:t>ЮТЕРНІ  ТЕХНОЛОГІЇ  В ДНЗ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28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9900"/>
                </a:solidFill>
                <a:latin typeface="Impact" pitchFamily="34" charset="0"/>
              </a:rPr>
              <a:t>Модель</a:t>
            </a:r>
            <a:r>
              <a:rPr lang="en-US" sz="2800" b="1" dirty="0" smtClean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uk-UA" sz="2800" b="1" dirty="0" smtClean="0">
                <a:solidFill>
                  <a:srgbClr val="FF9900"/>
                </a:solidFill>
                <a:latin typeface="Impact" pitchFamily="34" charset="0"/>
              </a:rPr>
              <a:t> алгоритму </a:t>
            </a:r>
            <a:r>
              <a:rPr lang="en-US" sz="2800" b="1" dirty="0" smtClean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uk-UA" sz="2800" b="1" dirty="0" smtClean="0">
                <a:solidFill>
                  <a:srgbClr val="FF9900"/>
                </a:solidFill>
                <a:latin typeface="Impact" pitchFamily="34" charset="0"/>
              </a:rPr>
              <a:t>управління </a:t>
            </a:r>
            <a:r>
              <a:rPr lang="en-US" sz="2800" b="1" dirty="0" smtClean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uk-UA" sz="2800" b="1" dirty="0" smtClean="0">
                <a:solidFill>
                  <a:srgbClr val="FF9900"/>
                </a:solidFill>
                <a:latin typeface="Impact" pitchFamily="34" charset="0"/>
              </a:rPr>
              <a:t>ДНЗ </a:t>
            </a:r>
            <a:r>
              <a:rPr lang="en-US" sz="2800" b="1" dirty="0" smtClean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uk-UA" sz="2800" b="1" dirty="0" smtClean="0">
                <a:solidFill>
                  <a:srgbClr val="FF9900"/>
                </a:solidFill>
                <a:latin typeface="Impact" pitchFamily="34" charset="0"/>
              </a:rPr>
              <a:t>з  використання </a:t>
            </a:r>
            <a:r>
              <a:rPr lang="en-US" sz="2800" b="1" dirty="0" smtClean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uk-UA" sz="2800" b="1" dirty="0" err="1" smtClean="0">
                <a:solidFill>
                  <a:srgbClr val="FF9900"/>
                </a:solidFill>
                <a:latin typeface="Impact" pitchFamily="34" charset="0"/>
              </a:rPr>
              <a:t>комп</a:t>
            </a:r>
            <a:r>
              <a:rPr lang="en-US" sz="2800" b="1" dirty="0" smtClean="0">
                <a:solidFill>
                  <a:srgbClr val="FF9900"/>
                </a:solidFill>
                <a:latin typeface="Impact" pitchFamily="34" charset="0"/>
              </a:rPr>
              <a:t>’</a:t>
            </a:r>
            <a:r>
              <a:rPr lang="uk-UA" sz="2800" b="1" dirty="0" err="1" smtClean="0">
                <a:solidFill>
                  <a:srgbClr val="FF9900"/>
                </a:solidFill>
                <a:latin typeface="Impact" pitchFamily="34" charset="0"/>
              </a:rPr>
              <a:t>ютерних</a:t>
            </a:r>
            <a:r>
              <a:rPr lang="uk-UA" sz="2800" b="1" dirty="0" smtClean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en-US" sz="2800" b="1" dirty="0" smtClean="0">
                <a:solidFill>
                  <a:srgbClr val="FF9900"/>
                </a:solidFill>
                <a:latin typeface="Impact" pitchFamily="34" charset="0"/>
              </a:rPr>
              <a:t> </a:t>
            </a:r>
            <a:r>
              <a:rPr lang="uk-UA" sz="2800" b="1" dirty="0" smtClean="0">
                <a:solidFill>
                  <a:srgbClr val="FF9900"/>
                </a:solidFill>
                <a:latin typeface="Impact" pitchFamily="34" charset="0"/>
              </a:rPr>
              <a:t>технологій</a:t>
            </a:r>
            <a:endParaRPr lang="ru-RU" sz="2800" dirty="0">
              <a:solidFill>
                <a:srgbClr val="FF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285992"/>
            <a:ext cx="1628780" cy="64294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СТВОРЕННЯ І ВИКОРИСТАННЯ БАЗИ ДАНИХ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1357298"/>
            <a:ext cx="1357322" cy="71438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ПЛАН, ЗВІТИ, ТАБЕЛЬ ВІДВІДУВАННЯ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143108" y="178592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57488" y="207167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000232" y="1500174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216134" y="1998652"/>
            <a:ext cx="5699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51" idx="0"/>
          </p:cNvCxnSpPr>
          <p:nvPr/>
        </p:nvCxnSpPr>
        <p:spPr>
          <a:xfrm rot="16200000" flipH="1">
            <a:off x="4911331" y="2303852"/>
            <a:ext cx="1214444" cy="35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86578" y="1500174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466695" y="1965315"/>
            <a:ext cx="49768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000364" y="3286125"/>
            <a:ext cx="314327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857488" y="2928934"/>
            <a:ext cx="1357322" cy="64294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ВЕДЕННЯ ТА ОФОРМЛЕННЯ ДОКУМЕНТАЦІЇ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49" name="Прямая со стрелкой 48"/>
          <p:cNvCxnSpPr>
            <a:endCxn id="37" idx="0"/>
          </p:cNvCxnSpPr>
          <p:nvPr/>
        </p:nvCxnSpPr>
        <p:spPr>
          <a:xfrm rot="16200000" flipH="1">
            <a:off x="2911068" y="2303853"/>
            <a:ext cx="1214444" cy="35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857752" y="2928934"/>
            <a:ext cx="1357322" cy="64294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МЕТОДИЧНА РОБОТА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72264" y="2214554"/>
            <a:ext cx="1500198" cy="71438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ВИКОРИСТАННЯ МЕРЕЖІ ІНТЕРНЕТ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6200000">
            <a:off x="428596" y="3714752"/>
            <a:ext cx="1500198" cy="50006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ВИКОРИСТАННЯ МЕРЕЖІ ІНТЕРНЕТ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16200000">
            <a:off x="1214414" y="3714752"/>
            <a:ext cx="1500198" cy="50006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БАЗА ДАНИХ ПЕДАГОГІВ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16200000">
            <a:off x="6000760" y="3786190"/>
            <a:ext cx="1357322" cy="35719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САЙТ САДУ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16200000">
            <a:off x="6607983" y="3750471"/>
            <a:ext cx="1357322" cy="42862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ЕЛЕКТРОННА ПОШТА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6200000">
            <a:off x="7250925" y="3679033"/>
            <a:ext cx="1357322" cy="57150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МІСЬКА ОСВІТНЯ МЕРЕЖА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85786" y="4857760"/>
            <a:ext cx="7500990" cy="714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 rot="16200000">
            <a:off x="-321503" y="5179231"/>
            <a:ext cx="1643074" cy="57150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ПІДВИЩЕННЯ КВАЛІФІКАЦІЙНОГО РІВНЯ ПЕДАГОГІВ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16200000">
            <a:off x="7758126" y="5172096"/>
            <a:ext cx="1628804" cy="57150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ПСИХОЛОГІЧНЕ ТЕСТУВАННЯ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00100" y="5500702"/>
            <a:ext cx="1643074" cy="78581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ВИКОРИСТАННЯ МУЛЬТИМЕДІЙНИХ ЗАСОБІВ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928926" y="5500702"/>
            <a:ext cx="1500198" cy="78581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ВИКОРИСТАННЯ ПРОГРАМНОГО ЗАБЕЗПЕЧЕННЯ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572000" y="5500702"/>
            <a:ext cx="1714512" cy="78581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ВИКОРИСТАННЯ ЕЛЕКТРОННИХ ЕНЦИКЛОПЕДІЙ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500826" y="5500702"/>
            <a:ext cx="1571636" cy="78581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>
                <a:solidFill>
                  <a:schemeClr val="tx1"/>
                </a:solidFill>
              </a:rPr>
              <a:t>СКЛАДАННЯ ПЛАНУ ОСВІТНЬО-ВИХОВНОГО ПРОЦЕСУ</a:t>
            </a:r>
            <a:endParaRPr lang="ru-RU" sz="1100" b="1" dirty="0">
              <a:solidFill>
                <a:schemeClr val="tx1"/>
              </a:solidFill>
            </a:endParaRPr>
          </a:p>
        </p:txBody>
      </p:sp>
      <p:cxnSp>
        <p:nvCxnSpPr>
          <p:cNvPr id="70" name="Прямая со стрелкой 69"/>
          <p:cNvCxnSpPr>
            <a:endCxn id="59" idx="3"/>
          </p:cNvCxnSpPr>
          <p:nvPr/>
        </p:nvCxnSpPr>
        <p:spPr>
          <a:xfrm rot="5400000">
            <a:off x="7751785" y="3107529"/>
            <a:ext cx="35639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52" idx="2"/>
          </p:cNvCxnSpPr>
          <p:nvPr/>
        </p:nvCxnSpPr>
        <p:spPr>
          <a:xfrm rot="5400000">
            <a:off x="7144165" y="3107132"/>
            <a:ext cx="35639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57" idx="3"/>
          </p:cNvCxnSpPr>
          <p:nvPr/>
        </p:nvCxnSpPr>
        <p:spPr>
          <a:xfrm rot="5400000">
            <a:off x="6500827" y="3107529"/>
            <a:ext cx="35718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>
            <a:off x="1142976" y="3071810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6200000" flipH="1">
            <a:off x="1750200" y="3036091"/>
            <a:ext cx="357191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>
            <a:off x="1518029" y="5161371"/>
            <a:ext cx="642939" cy="357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3430580" y="5213362"/>
            <a:ext cx="5699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5073654" y="5213362"/>
            <a:ext cx="5699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5400000">
            <a:off x="7002480" y="5213362"/>
            <a:ext cx="5699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contrast="-15000"/>
          </a:blip>
          <a:srcRect/>
          <a:stretch>
            <a:fillRect/>
          </a:stretch>
        </p:blipFill>
        <p:spPr bwMode="auto">
          <a:xfrm rot="20528956">
            <a:off x="417688" y="347788"/>
            <a:ext cx="4677022" cy="3459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4" descr="C:\Documents and Settings\Наташа\Рабочий стол\сайт\сайта фото\метод ка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92696"/>
            <a:ext cx="461013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" y="4365104"/>
            <a:ext cx="4857752" cy="180049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52000">
              <a:spcBef>
                <a:spcPts val="600"/>
              </a:spcBef>
              <a:defRPr/>
            </a:pP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Ставтесь до дитини як до </a:t>
            </a:r>
          </a:p>
          <a:p>
            <a:pPr marL="252000">
              <a:spcBef>
                <a:spcPts val="600"/>
              </a:spcBef>
              <a:defRPr/>
            </a:pP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особистості,  надаючи їй </a:t>
            </a:r>
          </a:p>
          <a:p>
            <a:pPr marL="252000">
              <a:spcBef>
                <a:spcPts val="600"/>
              </a:spcBef>
              <a:defRPr/>
            </a:pP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можливості для саморозвитку </a:t>
            </a:r>
          </a:p>
          <a:p>
            <a:pPr marL="252000">
              <a:spcBef>
                <a:spcPts val="600"/>
              </a:spcBef>
              <a:defRPr/>
            </a:pP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самореалізації</a:t>
            </a:r>
            <a:endParaRPr lang="en-US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Рисунок 4" descr="Фото0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5279">
            <a:off x="4793034" y="3619176"/>
            <a:ext cx="4355976" cy="2874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00113" y="304800"/>
            <a:ext cx="79390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3600" b="1" kern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Адміністрація закладу побудувала роботу </a:t>
            </a:r>
            <a:r>
              <a:rPr lang="ru-RU" sz="3600" b="1" kern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 трьома блоками:</a:t>
            </a:r>
            <a:endParaRPr lang="en-US" sz="3600" b="1" kern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331913" y="4437063"/>
            <a:ext cx="2170112" cy="2068512"/>
            <a:chOff x="720" y="1490"/>
            <a:chExt cx="1367" cy="2348"/>
          </a:xfrm>
        </p:grpSpPr>
        <p:sp>
          <p:nvSpPr>
            <p:cNvPr id="822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Verdana" pitchFamily="34" charset="0"/>
                </a:rPr>
                <a:t>.</a:t>
              </a:r>
              <a:endParaRPr lang="en-US"/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3748088" y="4378325"/>
            <a:ext cx="2166937" cy="2068513"/>
            <a:chOff x="2208" y="1490"/>
            <a:chExt cx="1365" cy="2348"/>
          </a:xfrm>
        </p:grpSpPr>
        <p:sp>
          <p:nvSpPr>
            <p:cNvPr id="821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18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" name="Picture 5" descr="G:\ІКТ\печать\саша 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4605092" cy="3085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8" name="Rectangle 23"/>
          <p:cNvSpPr>
            <a:spLocks noChangeArrowheads="1"/>
          </p:cNvSpPr>
          <p:nvPr/>
        </p:nvSpPr>
        <p:spPr bwMode="auto">
          <a:xfrm>
            <a:off x="6227763" y="4508500"/>
            <a:ext cx="20161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Самостійна робота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педагогів</a:t>
            </a:r>
            <a:endParaRPr lang="en-US" sz="2400"/>
          </a:p>
        </p:txBody>
      </p:sp>
      <p:grpSp>
        <p:nvGrpSpPr>
          <p:cNvPr id="8199" name="Group 32"/>
          <p:cNvGrpSpPr>
            <a:grpSpLocks/>
          </p:cNvGrpSpPr>
          <p:nvPr/>
        </p:nvGrpSpPr>
        <p:grpSpPr bwMode="auto">
          <a:xfrm>
            <a:off x="6156325" y="4365625"/>
            <a:ext cx="2170113" cy="2068513"/>
            <a:chOff x="3692" y="1490"/>
            <a:chExt cx="1367" cy="2348"/>
          </a:xfrm>
        </p:grpSpPr>
        <p:sp>
          <p:nvSpPr>
            <p:cNvPr id="8206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1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2" name="Rectangle 33"/>
          <p:cNvSpPr>
            <a:spLocks noChangeArrowheads="1"/>
          </p:cNvSpPr>
          <p:nvPr/>
        </p:nvSpPr>
        <p:spPr bwMode="auto">
          <a:xfrm>
            <a:off x="1476375" y="5013325"/>
            <a:ext cx="201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еоретичний</a:t>
            </a:r>
            <a:endParaRPr lang="en-US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7" name="Rectangle 34"/>
          <p:cNvSpPr>
            <a:spLocks noChangeArrowheads="1"/>
          </p:cNvSpPr>
          <p:nvPr/>
        </p:nvSpPr>
        <p:spPr bwMode="auto">
          <a:xfrm>
            <a:off x="3851275" y="5013325"/>
            <a:ext cx="196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Практичний</a:t>
            </a:r>
            <a:endParaRPr lang="en-US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54" name="Rectangle 35"/>
          <p:cNvSpPr>
            <a:spLocks noChangeArrowheads="1"/>
          </p:cNvSpPr>
          <p:nvPr/>
        </p:nvSpPr>
        <p:spPr bwMode="auto">
          <a:xfrm>
            <a:off x="6227763" y="4581525"/>
            <a:ext cx="201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Самостійна</a:t>
            </a: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uk-UA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педагогів</a:t>
            </a:r>
            <a:endParaRPr lang="en-US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524750" y="6642100"/>
            <a:ext cx="1368425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05" name="Picture 35" descr="D:\сайт\News\48102841_1251525764_01_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692275"/>
            <a:ext cx="221456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auto">
          <a:xfrm>
            <a:off x="5786438" y="3573463"/>
            <a:ext cx="2786062" cy="1714500"/>
          </a:xfrm>
          <a:prstGeom prst="roundRect">
            <a:avLst>
              <a:gd name="adj" fmla="val 16667"/>
            </a:avLst>
          </a:prstGeom>
          <a:solidFill>
            <a:srgbClr val="DABCD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642938" y="3573463"/>
            <a:ext cx="2571750" cy="1714500"/>
          </a:xfrm>
          <a:prstGeom prst="roundRect">
            <a:avLst>
              <a:gd name="adj" fmla="val 16667"/>
            </a:avLst>
          </a:prstGeom>
          <a:solidFill>
            <a:srgbClr val="DABCD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85786" y="3929066"/>
            <a:ext cx="2347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 проектів</a:t>
            </a:r>
            <a:endParaRPr lang="en-US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gray">
          <a:xfrm>
            <a:off x="3222625" y="3252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2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49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10"/>
          <p:cNvSpPr>
            <a:spLocks/>
          </p:cNvSpPr>
          <p:nvPr/>
        </p:nvSpPr>
        <p:spPr bwMode="gray">
          <a:xfrm flipH="1">
            <a:off x="4875213" y="3252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43125" y="785813"/>
            <a:ext cx="4643438" cy="2441575"/>
            <a:chOff x="1997" y="1314"/>
            <a:chExt cx="1889" cy="1009"/>
          </a:xfrm>
        </p:grpSpPr>
        <p:grpSp>
          <p:nvGrpSpPr>
            <p:cNvPr id="9228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49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214678" y="1070406"/>
            <a:ext cx="248696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6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</a:t>
            </a:r>
            <a:r>
              <a:rPr lang="uk-UA" sz="36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ітні</a:t>
            </a:r>
            <a:r>
              <a:rPr lang="uk-U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uk-U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технології</a:t>
            </a:r>
            <a:endParaRPr lang="en-US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940152" y="3861048"/>
            <a:ext cx="2619402" cy="1077218"/>
          </a:xfrm>
          <a:prstGeom prst="rect">
            <a:avLst/>
          </a:prstGeom>
          <a:solidFill>
            <a:srgbClr val="DABCD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Ігрові технології</a:t>
            </a:r>
            <a:endParaRPr lang="en-US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22" descr="04-10-2011 9-48-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85750"/>
            <a:ext cx="5562600" cy="6143625"/>
          </a:xfrm>
        </p:spPr>
      </p:pic>
      <p:sp>
        <p:nvSpPr>
          <p:cNvPr id="5" name="Прямокутник 4"/>
          <p:cNvSpPr/>
          <p:nvPr/>
        </p:nvSpPr>
        <p:spPr>
          <a:xfrm>
            <a:off x="5643570" y="357166"/>
            <a:ext cx="3500430" cy="310854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28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ютеризація</a:t>
            </a:r>
            <a:r>
              <a:rPr lang="uk-UA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універсальна інформаційна система, здатна з'єднатися з різними напрямами освітнього процесу</a:t>
            </a:r>
            <a:endParaRPr lang="ru-RU" sz="28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le 19"/>
          <p:cNvSpPr/>
          <p:nvPr/>
        </p:nvSpPr>
        <p:spPr>
          <a:xfrm>
            <a:off x="7451725" y="6453188"/>
            <a:ext cx="1512888" cy="215900"/>
          </a:xfrm>
          <a:prstGeom prst="roundRect">
            <a:avLst/>
          </a:prstGeom>
          <a:solidFill>
            <a:srgbClr val="41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Рисунок 6" descr="lear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43350"/>
            <a:ext cx="32480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496E"/>
      </a:hlink>
      <a:folHlink>
        <a:srgbClr val="003366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496E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496E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311</Words>
  <Application>Microsoft Office PowerPoint</Application>
  <PresentationFormat>Экран (4:3)</PresentationFormat>
  <Paragraphs>104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Специальное оформление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vneuroka.ru</dc:creator>
  <cp:lastModifiedBy>Алля</cp:lastModifiedBy>
  <cp:revision>134</cp:revision>
  <dcterms:created xsi:type="dcterms:W3CDTF">2011-07-11T09:21:16Z</dcterms:created>
  <dcterms:modified xsi:type="dcterms:W3CDTF">2012-11-20T14:45:39Z</dcterms:modified>
</cp:coreProperties>
</file>