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95" r:id="rId4"/>
    <p:sldId id="263" r:id="rId5"/>
    <p:sldId id="292" r:id="rId6"/>
    <p:sldId id="261" r:id="rId7"/>
    <p:sldId id="260" r:id="rId8"/>
    <p:sldId id="259" r:id="rId9"/>
    <p:sldId id="257" r:id="rId10"/>
    <p:sldId id="279" r:id="rId11"/>
  </p:sldIdLst>
  <p:sldSz cx="10585450" cy="7223125"/>
  <p:notesSz cx="6858000" cy="9144000"/>
  <p:defaultTextStyle>
    <a:defPPr>
      <a:defRPr lang="ru-RU"/>
    </a:defPPr>
    <a:lvl1pPr marL="0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772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7544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6316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5089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3861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2633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1405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0177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75">
          <p15:clr>
            <a:srgbClr val="A4A3A4"/>
          </p15:clr>
        </p15:guide>
        <p15:guide id="2" pos="3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42" y="-90"/>
      </p:cViewPr>
      <p:guideLst>
        <p:guide orient="horz" pos="2275"/>
        <p:guide pos="33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96FE-6D25-42B2-A3D7-A09E4FCD9BE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685800"/>
            <a:ext cx="502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361FE-36B7-4543-860C-61B90127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68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772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44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6316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089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3861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2633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1405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0177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685800"/>
            <a:ext cx="50228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361FE-36B7-4543-860C-61B90127D69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32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909" y="2243851"/>
            <a:ext cx="8997633" cy="154829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7818" y="4093104"/>
            <a:ext cx="7409815" cy="1845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5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1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4451" y="289260"/>
            <a:ext cx="2381726" cy="61630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9272" y="289260"/>
            <a:ext cx="6968755" cy="61630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177" y="4641527"/>
            <a:ext cx="8997633" cy="143459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177" y="3061469"/>
            <a:ext cx="8997633" cy="158005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7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75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63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5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38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2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1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01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9273" y="1685396"/>
            <a:ext cx="4675240" cy="4766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80937" y="1685396"/>
            <a:ext cx="4675240" cy="4766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2" y="1616844"/>
            <a:ext cx="4677079" cy="6738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772" indent="0">
              <a:buNone/>
              <a:defRPr sz="2200" b="1"/>
            </a:lvl2pPr>
            <a:lvl3pPr marL="1017544" indent="0">
              <a:buNone/>
              <a:defRPr sz="2000" b="1"/>
            </a:lvl3pPr>
            <a:lvl4pPr marL="1526316" indent="0">
              <a:buNone/>
              <a:defRPr sz="1800" b="1"/>
            </a:lvl4pPr>
            <a:lvl5pPr marL="2035089" indent="0">
              <a:buNone/>
              <a:defRPr sz="1800" b="1"/>
            </a:lvl5pPr>
            <a:lvl6pPr marL="2543861" indent="0">
              <a:buNone/>
              <a:defRPr sz="1800" b="1"/>
            </a:lvl6pPr>
            <a:lvl7pPr marL="3052633" indent="0">
              <a:buNone/>
              <a:defRPr sz="1800" b="1"/>
            </a:lvl7pPr>
            <a:lvl8pPr marL="3561405" indent="0">
              <a:buNone/>
              <a:defRPr sz="1800" b="1"/>
            </a:lvl8pPr>
            <a:lvl9pPr marL="4070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72" y="2290667"/>
            <a:ext cx="4677079" cy="41616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77262" y="1616844"/>
            <a:ext cx="4678916" cy="6738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772" indent="0">
              <a:buNone/>
              <a:defRPr sz="2200" b="1"/>
            </a:lvl2pPr>
            <a:lvl3pPr marL="1017544" indent="0">
              <a:buNone/>
              <a:defRPr sz="2000" b="1"/>
            </a:lvl3pPr>
            <a:lvl4pPr marL="1526316" indent="0">
              <a:buNone/>
              <a:defRPr sz="1800" b="1"/>
            </a:lvl4pPr>
            <a:lvl5pPr marL="2035089" indent="0">
              <a:buNone/>
              <a:defRPr sz="1800" b="1"/>
            </a:lvl5pPr>
            <a:lvl6pPr marL="2543861" indent="0">
              <a:buNone/>
              <a:defRPr sz="1800" b="1"/>
            </a:lvl6pPr>
            <a:lvl7pPr marL="3052633" indent="0">
              <a:buNone/>
              <a:defRPr sz="1800" b="1"/>
            </a:lvl7pPr>
            <a:lvl8pPr marL="3561405" indent="0">
              <a:buNone/>
              <a:defRPr sz="1800" b="1"/>
            </a:lvl8pPr>
            <a:lvl9pPr marL="4070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77262" y="2290667"/>
            <a:ext cx="4678916" cy="41616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87588"/>
            <a:ext cx="3482540" cy="12239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8617" y="287588"/>
            <a:ext cx="5917561" cy="616473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73" y="1511506"/>
            <a:ext cx="3482540" cy="4940819"/>
          </a:xfrm>
        </p:spPr>
        <p:txBody>
          <a:bodyPr/>
          <a:lstStyle>
            <a:lvl1pPr marL="0" indent="0">
              <a:buNone/>
              <a:defRPr sz="1600"/>
            </a:lvl1pPr>
            <a:lvl2pPr marL="508772" indent="0">
              <a:buNone/>
              <a:defRPr sz="1300"/>
            </a:lvl2pPr>
            <a:lvl3pPr marL="1017544" indent="0">
              <a:buNone/>
              <a:defRPr sz="1100"/>
            </a:lvl3pPr>
            <a:lvl4pPr marL="1526316" indent="0">
              <a:buNone/>
              <a:defRPr sz="1000"/>
            </a:lvl4pPr>
            <a:lvl5pPr marL="2035089" indent="0">
              <a:buNone/>
              <a:defRPr sz="1000"/>
            </a:lvl5pPr>
            <a:lvl6pPr marL="2543861" indent="0">
              <a:buNone/>
              <a:defRPr sz="1000"/>
            </a:lvl6pPr>
            <a:lvl7pPr marL="3052633" indent="0">
              <a:buNone/>
              <a:defRPr sz="1000"/>
            </a:lvl7pPr>
            <a:lvl8pPr marL="3561405" indent="0">
              <a:buNone/>
              <a:defRPr sz="1000"/>
            </a:lvl8pPr>
            <a:lvl9pPr marL="4070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822" y="5056187"/>
            <a:ext cx="6351270" cy="596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74822" y="645400"/>
            <a:ext cx="6351270" cy="4333875"/>
          </a:xfrm>
        </p:spPr>
        <p:txBody>
          <a:bodyPr/>
          <a:lstStyle>
            <a:lvl1pPr marL="0" indent="0">
              <a:buNone/>
              <a:defRPr sz="3600"/>
            </a:lvl1pPr>
            <a:lvl2pPr marL="508772" indent="0">
              <a:buNone/>
              <a:defRPr sz="3100"/>
            </a:lvl2pPr>
            <a:lvl3pPr marL="1017544" indent="0">
              <a:buNone/>
              <a:defRPr sz="2700"/>
            </a:lvl3pPr>
            <a:lvl4pPr marL="1526316" indent="0">
              <a:buNone/>
              <a:defRPr sz="2200"/>
            </a:lvl4pPr>
            <a:lvl5pPr marL="2035089" indent="0">
              <a:buNone/>
              <a:defRPr sz="2200"/>
            </a:lvl5pPr>
            <a:lvl6pPr marL="2543861" indent="0">
              <a:buNone/>
              <a:defRPr sz="2200"/>
            </a:lvl6pPr>
            <a:lvl7pPr marL="3052633" indent="0">
              <a:buNone/>
              <a:defRPr sz="2200"/>
            </a:lvl7pPr>
            <a:lvl8pPr marL="3561405" indent="0">
              <a:buNone/>
              <a:defRPr sz="2200"/>
            </a:lvl8pPr>
            <a:lvl9pPr marL="4070177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4822" y="5653099"/>
            <a:ext cx="6351270" cy="847713"/>
          </a:xfrm>
        </p:spPr>
        <p:txBody>
          <a:bodyPr/>
          <a:lstStyle>
            <a:lvl1pPr marL="0" indent="0">
              <a:buNone/>
              <a:defRPr sz="1600"/>
            </a:lvl1pPr>
            <a:lvl2pPr marL="508772" indent="0">
              <a:buNone/>
              <a:defRPr sz="1300"/>
            </a:lvl2pPr>
            <a:lvl3pPr marL="1017544" indent="0">
              <a:buNone/>
              <a:defRPr sz="1100"/>
            </a:lvl3pPr>
            <a:lvl4pPr marL="1526316" indent="0">
              <a:buNone/>
              <a:defRPr sz="1000"/>
            </a:lvl4pPr>
            <a:lvl5pPr marL="2035089" indent="0">
              <a:buNone/>
              <a:defRPr sz="1000"/>
            </a:lvl5pPr>
            <a:lvl6pPr marL="2543861" indent="0">
              <a:buNone/>
              <a:defRPr sz="1000"/>
            </a:lvl6pPr>
            <a:lvl7pPr marL="3052633" indent="0">
              <a:buNone/>
              <a:defRPr sz="1000"/>
            </a:lvl7pPr>
            <a:lvl8pPr marL="3561405" indent="0">
              <a:buNone/>
              <a:defRPr sz="1000"/>
            </a:lvl8pPr>
            <a:lvl9pPr marL="4070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89260"/>
            <a:ext cx="9526905" cy="1203854"/>
          </a:xfrm>
          <a:prstGeom prst="rect">
            <a:avLst/>
          </a:prstGeom>
        </p:spPr>
        <p:txBody>
          <a:bodyPr vert="horz" lIns="101754" tIns="50877" rIns="101754" bIns="5087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3" y="1685396"/>
            <a:ext cx="9526905" cy="4766929"/>
          </a:xfrm>
          <a:prstGeom prst="rect">
            <a:avLst/>
          </a:prstGeom>
        </p:spPr>
        <p:txBody>
          <a:bodyPr vert="horz" lIns="101754" tIns="50877" rIns="101754" bIns="5087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9273" y="6694767"/>
            <a:ext cx="2469938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16696" y="6694767"/>
            <a:ext cx="3352059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6239" y="6694767"/>
            <a:ext cx="2469938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4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579" indent="-381579" algn="l" defTabSz="101754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6755" indent="-317983" algn="l" defTabSz="101754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930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0703" indent="-254386" algn="l" defTabSz="101754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9475" indent="-254386" algn="l" defTabSz="101754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8247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019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91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4563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772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544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316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089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3861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2633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1405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177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ket.avianua.com/?p=4127" TargetMode="External"/><Relationship Id="rId5" Type="http://schemas.openxmlformats.org/officeDocument/2006/relationships/hyperlink" Target="http://market.avianua.com/?p=4108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529" y="1412152"/>
            <a:ext cx="9166935" cy="23008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cs typeface="Aharoni" pitchFamily="2" charset="-79"/>
              </a:rPr>
              <a:t/>
            </a:r>
            <a:br>
              <a:rPr lang="uk-UA" b="1" dirty="0">
                <a:cs typeface="Aharoni" pitchFamily="2" charset="-79"/>
              </a:rPr>
            </a:br>
            <a:r>
              <a:rPr lang="uk-UA" sz="4500" b="1" dirty="0">
                <a:latin typeface="Bookman Old Style" pitchFamily="18" charset="0"/>
                <a:cs typeface="Aharoni" pitchFamily="2" charset="-79"/>
              </a:rPr>
              <a:t>ВПРОВАДЖЕННЯ</a:t>
            </a:r>
            <a:br>
              <a:rPr lang="uk-UA" sz="4500" b="1" dirty="0">
                <a:latin typeface="Bookman Old Style" pitchFamily="18" charset="0"/>
                <a:cs typeface="Aharoni" pitchFamily="2" charset="-79"/>
              </a:rPr>
            </a:br>
            <a:r>
              <a:rPr lang="uk-UA" sz="4500" b="1" dirty="0">
                <a:latin typeface="Bookman Old Style" pitchFamily="18" charset="0"/>
                <a:cs typeface="Aharoni" pitchFamily="2" charset="-79"/>
              </a:rPr>
              <a:t> СИСТЕМИ НАССР </a:t>
            </a:r>
            <a:br>
              <a:rPr lang="uk-UA" sz="4500" b="1" dirty="0">
                <a:latin typeface="Bookman Old Style" pitchFamily="18" charset="0"/>
                <a:cs typeface="Aharoni" pitchFamily="2" charset="-79"/>
              </a:rPr>
            </a:br>
            <a:r>
              <a:rPr lang="uk-UA" sz="4500" b="1" dirty="0" smtClean="0">
                <a:latin typeface="Bookman Old Style" pitchFamily="18" charset="0"/>
                <a:cs typeface="Aharoni" pitchFamily="2" charset="-79"/>
              </a:rPr>
              <a:t>ЗАКЛАДІ ДОШКІЛЬНОЇ ОСВІТИ № 441</a:t>
            </a:r>
            <a:endParaRPr lang="ru-RU" sz="4500" b="1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лла\Desktop\algoritm-zaprovadzhennya-sistemi-haccp-dlya-agrobiznesu-84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5597" y="3606320"/>
            <a:ext cx="4104456" cy="27486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706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2618" y="0"/>
            <a:ext cx="1571636" cy="1081657"/>
          </a:xfrm>
          <a:prstGeom prst="rect">
            <a:avLst/>
          </a:prstGeom>
          <a:noFill/>
        </p:spPr>
      </p:pic>
      <p:pic>
        <p:nvPicPr>
          <p:cNvPr id="5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7549" y="-68675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4253" y="3035498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>
                <a:solidFill>
                  <a:schemeClr val="tx2">
                    <a:lumMod val="75000"/>
                  </a:schemeClr>
                </a:solidFill>
              </a:rPr>
              <a:t>Дякую за увагу!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27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1403" y="653734"/>
            <a:ext cx="9336236" cy="5815349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102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770" y="-32064"/>
            <a:ext cx="10599220" cy="723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1403" y="198684"/>
            <a:ext cx="7919130" cy="7001917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>
              <a:defRPr/>
            </a:pPr>
            <a:r>
              <a:rPr lang="ru-RU" sz="3600" b="1" dirty="0" err="1">
                <a:latin typeface="Bookman Old Style" pitchFamily="18" charset="0"/>
                <a:cs typeface="Times New Roman" pitchFamily="18" charset="0"/>
              </a:rPr>
              <a:t>Законодавство</a:t>
            </a: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latin typeface="Bookman Old Style" pitchFamily="18" charset="0"/>
                <a:cs typeface="Times New Roman" pitchFamily="18" charset="0"/>
              </a:rPr>
              <a:t>щодо</a:t>
            </a: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НАССР</a:t>
            </a:r>
          </a:p>
          <a:p>
            <a:pPr algn="ctr">
              <a:defRPr/>
            </a:pPr>
            <a:endParaRPr lang="ru-RU" b="1" dirty="0">
              <a:latin typeface="Bookman Old Style" pitchFamily="18" charset="0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1. 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ЗАКОН УКРАЇНИ “Про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основні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принципи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вимоги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до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безпечності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якості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харчових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продуктів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” (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ст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1, 21, 22, 41-51)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2.Наказ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Міністерства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аграрної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політики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продовольства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України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№ 590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 01.10.2012 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із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змінами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затвердженими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наказом № 429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17.10.2015.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3. 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Наказ Міністерства аграрної політики та продовольства України від 06 лютого 2017 року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 N 41 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“АКТ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складений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за результатами аудиту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щодо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додержання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операторами ринку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вимог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законодавства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стосовно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постійно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діючих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процедур,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що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засновані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на принципах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системи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аналізу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небезпечних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факторів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контролю 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критичних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точках”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4. ДСТУ-Н САС</a:t>
            </a:r>
            <a:r>
              <a:rPr lang="en-US" b="1" dirty="0">
                <a:latin typeface="Bookman Old Style" pitchFamily="18" charset="0"/>
                <a:cs typeface="Aharoni" pitchFamily="2" charset="-79"/>
              </a:rPr>
              <a:t>/RCP 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1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:2012  Продукти харчові. Настанови щодо загальних принципів гігієни.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8742" y="657287"/>
            <a:ext cx="1571636" cy="1081657"/>
          </a:xfrm>
          <a:prstGeom prst="rect">
            <a:avLst/>
          </a:prstGeom>
          <a:noFill/>
        </p:spPr>
      </p:pic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39" y="-15505"/>
            <a:ext cx="10585450" cy="7223125"/>
          </a:xfrm>
          <a:prstGeom prst="rect">
            <a:avLst/>
          </a:prstGeom>
        </p:spPr>
      </p:pic>
      <p:pic>
        <p:nvPicPr>
          <p:cNvPr id="8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1481" y="657287"/>
            <a:ext cx="8753772" cy="3549845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Hazard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Analysis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and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Critical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Control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Point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 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(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) </a:t>
            </a:r>
            <a:r>
              <a:rPr lang="uk-UA" sz="3100" dirty="0">
                <a:latin typeface="Bookman Old Style" pitchFamily="18" charset="0"/>
                <a:cs typeface="Aharoni" pitchFamily="2" charset="-79"/>
              </a:rPr>
              <a:t>—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uk-UA" sz="2700" b="1" dirty="0">
                <a:latin typeface="Bookman Old Style" pitchFamily="18" charset="0"/>
              </a:rPr>
              <a:t>(</a:t>
            </a:r>
            <a:r>
              <a:rPr lang="ru-RU" sz="2700" b="1" dirty="0">
                <a:latin typeface="Bookman Old Style" pitchFamily="18" charset="0"/>
              </a:rPr>
              <a:t>HACCP</a:t>
            </a:r>
            <a:r>
              <a:rPr lang="uk-UA" sz="2700" b="1" dirty="0">
                <a:latin typeface="Bookman Old Style" pitchFamily="18" charset="0"/>
              </a:rPr>
              <a:t>) — система аналізу небезпечних факторів та контролю у критичних точках. Система, яка ідентифікує, оцінює та контролює небезпечні фактори, що є визначальними для безпечності харчових продуктів </a:t>
            </a:r>
            <a:endParaRPr lang="ru-RU" sz="2700" i="1" dirty="0">
              <a:latin typeface="Bookman Old Style" pitchFamily="18" charset="0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1403" y="4207132"/>
            <a:ext cx="9147866" cy="2010962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Головна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6"/>
              </a:rPr>
              <a:t>концепція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6"/>
              </a:rPr>
              <a:t>системи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 HACCP</a:t>
            </a:r>
            <a:r>
              <a:rPr lang="ru-RU" sz="3100" u="sng" dirty="0">
                <a:latin typeface="Bookman Old Style" pitchFamily="18" charset="0"/>
                <a:cs typeface="Aharoni" pitchFamily="2" charset="-79"/>
                <a:hlinkClick r:id="rId6"/>
              </a:rPr>
              <a:t> </a:t>
            </a:r>
            <a:r>
              <a:rPr lang="ru-RU" sz="3100" dirty="0">
                <a:latin typeface="Bookman Old Style" pitchFamily="18" charset="0"/>
                <a:cs typeface="Aharoni" pitchFamily="2" charset="-79"/>
              </a:rPr>
              <a:t>–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забезпечення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безпечності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продукції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на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всьому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шляху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харчового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ланцюга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"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поля до столу</a:t>
            </a:r>
            <a:r>
              <a:rPr lang="ru-RU" sz="3100" dirty="0">
                <a:cs typeface="Aharoni" pitchFamily="2" charset="-79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xmlns="" val="182875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687" y="-5982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8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market.avianua.com/images/haccp/haccp_princip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01" y="1755466"/>
            <a:ext cx="8813211" cy="51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24762" y="274525"/>
            <a:ext cx="8115833" cy="1210743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Принципи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розробки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</a:p>
          <a:p>
            <a:pPr algn="ctr"/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системи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НАССР</a:t>
            </a:r>
            <a:endParaRPr lang="ru-RU" sz="3600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685" y="274524"/>
            <a:ext cx="8704322" cy="6194559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74684" y="274524"/>
            <a:ext cx="9336237" cy="6919999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4000" b="1" dirty="0">
                <a:latin typeface="Bookman Old Style" pitchFamily="18" charset="0"/>
                <a:cs typeface="Aharoni" pitchFamily="2" charset="-79"/>
              </a:rPr>
              <a:t>Сім принципів НАССР :</a:t>
            </a:r>
            <a:endParaRPr lang="ru-RU" sz="40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</a:rPr>
              <a:t>1. Визначення та аналізування небезпечних факторів.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2. Ідентифікація критичних точок контролю (КТК).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3. Встановлення критичних меж для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4. Встановлення спостереження (моніторингу) в точках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5.Виконання коригувальних заходів з точками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6. Проведення перевірки (верифікації) та підтвердження (</a:t>
            </a:r>
            <a:r>
              <a:rPr lang="uk-UA" sz="3100" b="1" dirty="0" err="1">
                <a:latin typeface="Bookman Old Style" pitchFamily="18" charset="0"/>
              </a:rPr>
              <a:t>валідації</a:t>
            </a:r>
            <a:r>
              <a:rPr lang="uk-UA" sz="3100" b="1" dirty="0">
                <a:latin typeface="Bookman Old Style" pitchFamily="18" charset="0"/>
              </a:rPr>
              <a:t>).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7.Ведення документів і протоколів.</a:t>
            </a:r>
            <a:endParaRPr lang="ru-RU" sz="31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69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4361" y="0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7269" y="-492894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8667" y="274525"/>
            <a:ext cx="9515613" cy="6873832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Керівник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групи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НАССР  </a:t>
            </a:r>
          </a:p>
          <a:p>
            <a:pPr algn="ctr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відповідає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за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:</a:t>
            </a:r>
          </a:p>
          <a:p>
            <a:pPr algn="just"/>
            <a:r>
              <a:rPr lang="ru-RU" sz="2700" b="1" dirty="0">
                <a:cs typeface="Aharoni" pitchFamily="2" charset="-79"/>
              </a:rPr>
              <a:t>- 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забезпечення встановлення, впроваджування, підтримування процесів системи </a:t>
            </a:r>
            <a:r>
              <a:rPr lang="en-US" sz="27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звітування перед найвищим керівництвом про функціонування системи </a:t>
            </a:r>
            <a:r>
              <a:rPr lang="en-US" sz="27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, її вдосконалення;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керування групою безпечності харчових продуктів та організацію її роботи;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забезпечення відповідної підготовленості та освіти учасників групи безпечності;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забезпечення взаємодії із зовнішніми сторонами стосовно питань, пов'язаних із системою </a:t>
            </a:r>
            <a:r>
              <a:rPr lang="en-US" sz="27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.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здійснює загальне керівництво організацією харчування дітей у </a:t>
            </a:r>
            <a:r>
              <a:rPr lang="uk-UA" sz="2700" b="1" dirty="0" err="1" smtClean="0">
                <a:latin typeface="Bookman Old Style" pitchFamily="18" charset="0"/>
                <a:cs typeface="Aharoni" pitchFamily="2" charset="-79"/>
              </a:rPr>
              <a:t>здо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3814" y="-20575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7269" y="-492895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4333" y="-278463"/>
            <a:ext cx="8586004" cy="721238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Сестра медична старша :</a:t>
            </a: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dirty="0">
                <a:latin typeface="Bookman Old Style" pitchFamily="18" charset="0"/>
              </a:rPr>
              <a:t>    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Проводить навчання з </a:t>
            </a:r>
            <a:r>
              <a:rPr lang="uk-UA" b="1" dirty="0" err="1">
                <a:latin typeface="Bookman Old Style" pitchFamily="18" charset="0"/>
                <a:cs typeface="Aharoni" pitchFamily="2" charset="-79"/>
              </a:rPr>
              <a:t>пероналом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 щодо впровадження НАССР </a:t>
            </a: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Дозволяє видачу готових страв після зняття проби, 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 Веде документацію з харчування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Бере участь в роботі комісії з бракеражу продуктів харчування і продовольчої сировини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Бере участь в роботі комісії з контролю за якістю харчування дітей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Проводить аналіз якості харчування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Контролює:</a:t>
            </a:r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 Безпечність та якість продуктів харчування та продовольчої сировини, які надходять в заклад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Наявність добових проб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Вихід , безпечність, якість страв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Дотримання технології приготування страв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Температурний режим у холодильному обладнанні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Санітарний стан харчоблоку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Дотримання правил особистої гігієни персоналом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Стан здоров’я працівників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Своєчасність проходження обов’язкових медоглядів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3814" y="-35167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333" y="-209063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6961" y="371963"/>
            <a:ext cx="8669364" cy="682766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Комірник:</a:t>
            </a:r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-- Бере участь у складанні меню та актів бракеражу продуктів харчування і продовольчої сировини при  встановленні їх недоброякісності чи при виявленні продуктів з великим відсотком відходів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 Несе  відповідальність за: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Приймання, зберігання та видачу продуктів харчування  і тари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Дотримання умов зберігання і термінів реалізації продуктів харчування і продовольчої сировини 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Відповідає за якість та асортимент продуктів харчуванні і продовольчої сировини, дотримання вимог санітарного законодавства при їх зберіганні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Контролює: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Умови доставки  продуктів харчуванні і продовольчої сировини у </a:t>
            </a:r>
            <a:r>
              <a:rPr lang="uk-UA" sz="2200" b="1" dirty="0" err="1">
                <a:latin typeface="Bookman Old Style" pitchFamily="18" charset="0"/>
                <a:cs typeface="Aharoni" pitchFamily="2" charset="-79"/>
              </a:rPr>
              <a:t>днз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 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 err="1">
                <a:latin typeface="Bookman Old Style" pitchFamily="18" charset="0"/>
                <a:cs typeface="Aharoni" pitchFamily="2" charset="-79"/>
              </a:rPr>
              <a:t>-Наявність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 у холодильному обладнанні термометрів та температурний режим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-М</a:t>
            </a:r>
            <a:r>
              <a:rPr lang="ru-RU" sz="2200" b="1" dirty="0" err="1">
                <a:latin typeface="Bookman Old Style" pitchFamily="18" charset="0"/>
                <a:cs typeface="Aharoni" pitchFamily="2" charset="-79"/>
              </a:rPr>
              <a:t>етрологічне</a:t>
            </a:r>
            <a:r>
              <a:rPr lang="ru-RU" sz="22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200" b="1" dirty="0" err="1">
                <a:latin typeface="Bookman Old Style" pitchFamily="18" charset="0"/>
                <a:cs typeface="Aharoni" pitchFamily="2" charset="-79"/>
              </a:rPr>
              <a:t>забезпечення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3814" y="0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333" y="-209063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4684" y="569605"/>
            <a:ext cx="8338195" cy="5088728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uk-UA" sz="2700" b="1" dirty="0" err="1">
                <a:latin typeface="Bookman Old Style" pitchFamily="18" charset="0"/>
                <a:cs typeface="Aharoni" pitchFamily="2" charset="-79"/>
              </a:rPr>
              <a:t>Шеф-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кухар відповідає за: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Зберігання і використання денного запасу продуктів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Повноту закладки продуктів і вихід страв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Якість і своєчасне приготування їжі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Дотримання технології приготування страв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Дотримання правил особистої гігієни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Санітарний стан приміщення харчоблоку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 err="1">
                <a:latin typeface="Bookman Old Style" pitchFamily="18" charset="0"/>
                <a:cs typeface="Aharoni" pitchFamily="2" charset="-79"/>
              </a:rPr>
              <a:t>-Контролює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температурний режим у холодильному обладнанні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632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464</Words>
  <Application>Microsoft Office PowerPoint</Application>
  <PresentationFormat>Произвольный</PresentationFormat>
  <Paragraphs>96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ВПРОВАДЖЕННЯ  СИСТЕМИ НАССР  ЗАКЛАДІ ДОШКІЛЬНОЇ ОСВІТИ № 441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СИСТЕМИ НАССР У ДОШКІЛЬНОМУ ЗАКЛАДІ</dc:title>
  <cp:lastModifiedBy>Admin</cp:lastModifiedBy>
  <cp:revision>76</cp:revision>
  <dcterms:modified xsi:type="dcterms:W3CDTF">2020-01-30T13:57:19Z</dcterms:modified>
</cp:coreProperties>
</file>